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notesMasterIdLst>
    <p:notesMasterId r:id="rId16"/>
  </p:notesMasterIdLst>
  <p:handoutMasterIdLst>
    <p:handoutMasterId r:id="rId17"/>
  </p:handoutMasterIdLst>
  <p:sldIdLst>
    <p:sldId id="256" r:id="rId2"/>
    <p:sldId id="667" r:id="rId3"/>
    <p:sldId id="730" r:id="rId4"/>
    <p:sldId id="732" r:id="rId5"/>
    <p:sldId id="736" r:id="rId6"/>
    <p:sldId id="728" r:id="rId7"/>
    <p:sldId id="692" r:id="rId8"/>
    <p:sldId id="708" r:id="rId9"/>
    <p:sldId id="731" r:id="rId10"/>
    <p:sldId id="737" r:id="rId11"/>
    <p:sldId id="734" r:id="rId12"/>
    <p:sldId id="735" r:id="rId13"/>
    <p:sldId id="278" r:id="rId14"/>
    <p:sldId id="718" r:id="rId15"/>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DE0C9B3-D337-9F32-F947-F596DCE29401}" name="Kestel, Sebastian" initials="KS" userId="S::Sebastian.Kestel@westermanngruppe.ch::8baddffc-239c-4d51-9269-6b460ddb05ec"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Capaul, Roman" initials="CR" lastIdx="3"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6ECEE"/>
    <a:srgbClr val="00766B"/>
    <a:srgbClr val="FFFF00"/>
    <a:srgbClr val="0066FF"/>
    <a:srgbClr val="008000"/>
    <a:srgbClr val="4C9B3F"/>
    <a:srgbClr val="99CCFF"/>
    <a:srgbClr val="CDE5ED"/>
    <a:srgbClr val="EBF5F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ittlere Formatvorlage 2 - Akz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883" autoAdjust="0"/>
    <p:restoredTop sz="92713" autoAdjust="0"/>
  </p:normalViewPr>
  <p:slideViewPr>
    <p:cSldViewPr snapToGrid="0">
      <p:cViewPr varScale="1">
        <p:scale>
          <a:sx n="78" d="100"/>
          <a:sy n="78" d="100"/>
        </p:scale>
        <p:origin x="80" y="340"/>
      </p:cViewPr>
      <p:guideLst>
        <p:guide orient="horz" pos="2160"/>
        <p:guide pos="3840"/>
      </p:guideLst>
    </p:cSldViewPr>
  </p:slideViewPr>
  <p:notesTextViewPr>
    <p:cViewPr>
      <p:scale>
        <a:sx n="3" d="2"/>
        <a:sy n="3" d="2"/>
      </p:scale>
      <p:origin x="0" y="0"/>
    </p:cViewPr>
  </p:notesTextViewPr>
  <p:notesViewPr>
    <p:cSldViewPr snapToGrid="0">
      <p:cViewPr varScale="1">
        <p:scale>
          <a:sx n="82" d="100"/>
          <a:sy n="82" d="100"/>
        </p:scale>
        <p:origin x="-3924" y="-7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8/10/relationships/authors" Target="authors.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a:extLst>
              <a:ext uri="{FF2B5EF4-FFF2-40B4-BE49-F238E27FC236}">
                <a16:creationId xmlns:a16="http://schemas.microsoft.com/office/drawing/2014/main" id="{EC348C35-67F0-4819-B9C5-8CB11D48FCE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CH"/>
          </a:p>
        </p:txBody>
      </p:sp>
      <p:sp>
        <p:nvSpPr>
          <p:cNvPr id="3" name="Datumsplatzhalter 2">
            <a:extLst>
              <a:ext uri="{FF2B5EF4-FFF2-40B4-BE49-F238E27FC236}">
                <a16:creationId xmlns:a16="http://schemas.microsoft.com/office/drawing/2014/main" id="{3E35B8E4-D8F7-413B-9805-C8E3B6934A08}"/>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3413E78-BB05-4A71-97D3-1432E1F9ED7D}" type="datetimeFigureOut">
              <a:rPr lang="de-CH" smtClean="0"/>
              <a:t>10.04.2026</a:t>
            </a:fld>
            <a:endParaRPr lang="de-CH"/>
          </a:p>
        </p:txBody>
      </p:sp>
      <p:sp>
        <p:nvSpPr>
          <p:cNvPr id="4" name="Fußzeilenplatzhalter 3">
            <a:extLst>
              <a:ext uri="{FF2B5EF4-FFF2-40B4-BE49-F238E27FC236}">
                <a16:creationId xmlns:a16="http://schemas.microsoft.com/office/drawing/2014/main" id="{2A17661E-5839-4CA9-B1F6-A6BEAAE9402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de-CH"/>
          </a:p>
        </p:txBody>
      </p:sp>
      <p:sp>
        <p:nvSpPr>
          <p:cNvPr id="5" name="Foliennummernplatzhalter 4">
            <a:extLst>
              <a:ext uri="{FF2B5EF4-FFF2-40B4-BE49-F238E27FC236}">
                <a16:creationId xmlns:a16="http://schemas.microsoft.com/office/drawing/2014/main" id="{45B50CE6-97E1-4974-9DCE-393E99B0E51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2892341-86C6-4475-9515-BD55F2FC6A34}" type="slidenum">
              <a:rPr lang="de-CH" smtClean="0"/>
              <a:t>‹Nr.›</a:t>
            </a:fld>
            <a:endParaRPr lang="de-CH"/>
          </a:p>
        </p:txBody>
      </p:sp>
    </p:spTree>
    <p:extLst>
      <p:ext uri="{BB962C8B-B14F-4D97-AF65-F5344CB8AC3E}">
        <p14:creationId xmlns:p14="http://schemas.microsoft.com/office/powerpoint/2010/main" val="1049537546"/>
      </p:ext>
    </p:extLst>
  </p:cSld>
  <p:clrMap bg1="lt1" tx1="dk1" bg2="lt2" tx2="dk2" accent1="accent1" accent2="accent2" accent3="accent3" accent4="accent4" accent5="accent5" accent6="accent6" hlink="hlink" folHlink="folHlink"/>
  <p:hf dt="0"/>
</p:handoutMaster>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2-02T13:11:31.526"/>
    </inkml:context>
    <inkml:brush xml:id="br0">
      <inkml:brushProperty name="width" value="0.1" units="cm"/>
      <inkml:brushProperty name="height" value="0.1" units="cm"/>
      <inkml:brushProperty name="color" value="#FF0066"/>
      <inkml:brushProperty name="ignorePressure" value="1"/>
    </inkml:brush>
  </inkml:definitions>
  <inkml:trace contextRef="#ctx0" brushRef="#br0">0 1</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2-02T13:11:31.526"/>
    </inkml:context>
    <inkml:brush xml:id="br0">
      <inkml:brushProperty name="width" value="0.1" units="cm"/>
      <inkml:brushProperty name="height" value="0.1" units="cm"/>
      <inkml:brushProperty name="color" value="#FF0066"/>
      <inkml:brushProperty name="ignorePressure" value="1"/>
    </inkml:brush>
  </inkml:definitions>
  <inkml:trace contextRef="#ctx0" brushRef="#br0">0 1</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2-02T13:11:31.526"/>
    </inkml:context>
    <inkml:brush xml:id="br0">
      <inkml:brushProperty name="width" value="0.1" units="cm"/>
      <inkml:brushProperty name="height" value="0.1" units="cm"/>
      <inkml:brushProperty name="color" value="#FF0066"/>
      <inkml:brushProperty name="ignorePressure" value="1"/>
    </inkml:brush>
  </inkml:definitions>
  <inkml:trace contextRef="#ctx0" brushRef="#br0">0 1</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2-02T13:11:31.526"/>
    </inkml:context>
    <inkml:brush xml:id="br0">
      <inkml:brushProperty name="width" value="0.1" units="cm"/>
      <inkml:brushProperty name="height" value="0.1" units="cm"/>
      <inkml:brushProperty name="color" value="#FF0066"/>
      <inkml:brushProperty name="ignorePressure" value="1"/>
    </inkml:brush>
  </inkml:definitions>
  <inkml:trace contextRef="#ctx0" brushRef="#br0">0 1</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2-02T13:11:31.526"/>
    </inkml:context>
    <inkml:brush xml:id="br0">
      <inkml:brushProperty name="width" value="0.1" units="cm"/>
      <inkml:brushProperty name="height" value="0.1" units="cm"/>
      <inkml:brushProperty name="color" value="#FF0066"/>
      <inkml:brushProperty name="ignorePressure" value="1"/>
    </inkml:brush>
  </inkml:definitions>
  <inkml:trace contextRef="#ctx0" brushRef="#br0">0 1</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2-02T13:11:31.526"/>
    </inkml:context>
    <inkml:brush xml:id="br0">
      <inkml:brushProperty name="width" value="0.1" units="cm"/>
      <inkml:brushProperty name="height" value="0.1" units="cm"/>
      <inkml:brushProperty name="color" value="#FF0066"/>
      <inkml:brushProperty name="ignorePressure" value="1"/>
    </inkml:brush>
  </inkml:definitions>
  <inkml:trace contextRef="#ctx0" brushRef="#br0">0 1</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CH"/>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74B5E6-55A9-40D8-9381-1767AC2977C4}" type="datetimeFigureOut">
              <a:rPr lang="de-CH" smtClean="0"/>
              <a:t>10.04.2026</a:t>
            </a:fld>
            <a:endParaRPr lang="de-CH"/>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CH"/>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CH"/>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BFD2558-AF9E-4BEC-8C12-31485415BBB0}" type="slidenum">
              <a:rPr lang="de-CH" smtClean="0"/>
              <a:t>‹Nr.›</a:t>
            </a:fld>
            <a:endParaRPr lang="de-CH"/>
          </a:p>
        </p:txBody>
      </p:sp>
    </p:spTree>
    <p:extLst>
      <p:ext uri="{BB962C8B-B14F-4D97-AF65-F5344CB8AC3E}">
        <p14:creationId xmlns:p14="http://schemas.microsoft.com/office/powerpoint/2010/main" val="3512658691"/>
      </p:ext>
    </p:extLst>
  </p:cSld>
  <p:clrMap bg1="lt1" tx1="dk1" bg2="lt2" tx2="dk2" accent1="accent1" accent2="accent2" accent3="accent3" accent4="accent4" accent5="accent5" accent6="accent6" hlink="hlink" folHlink="folHlink"/>
  <p:hf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Kopfzeilenplatzhalter 3"/>
          <p:cNvSpPr>
            <a:spLocks noGrp="1"/>
          </p:cNvSpPr>
          <p:nvPr>
            <p:ph type="hdr" sz="quarter"/>
          </p:nvPr>
        </p:nvSpPr>
        <p:spPr/>
        <p:txBody>
          <a:bodyPr/>
          <a:lstStyle/>
          <a:p>
            <a:endParaRPr lang="de-CH"/>
          </a:p>
        </p:txBody>
      </p:sp>
      <p:sp>
        <p:nvSpPr>
          <p:cNvPr id="5" name="Fußzeilenplatzhalter 4"/>
          <p:cNvSpPr>
            <a:spLocks noGrp="1"/>
          </p:cNvSpPr>
          <p:nvPr>
            <p:ph type="ftr" sz="quarter" idx="4"/>
          </p:nvPr>
        </p:nvSpPr>
        <p:spPr/>
        <p:txBody>
          <a:bodyPr/>
          <a:lstStyle/>
          <a:p>
            <a:endParaRPr lang="de-CH"/>
          </a:p>
        </p:txBody>
      </p:sp>
      <p:sp>
        <p:nvSpPr>
          <p:cNvPr id="6" name="Foliennummernplatzhalter 5"/>
          <p:cNvSpPr>
            <a:spLocks noGrp="1"/>
          </p:cNvSpPr>
          <p:nvPr>
            <p:ph type="sldNum" sz="quarter" idx="5"/>
          </p:nvPr>
        </p:nvSpPr>
        <p:spPr/>
        <p:txBody>
          <a:bodyPr/>
          <a:lstStyle/>
          <a:p>
            <a:fld id="{DBFD2558-AF9E-4BEC-8C12-31485415BBB0}" type="slidenum">
              <a:rPr lang="de-CH" smtClean="0"/>
              <a:t>1</a:t>
            </a:fld>
            <a:endParaRPr lang="de-CH"/>
          </a:p>
        </p:txBody>
      </p:sp>
    </p:spTree>
    <p:extLst>
      <p:ext uri="{BB962C8B-B14F-4D97-AF65-F5344CB8AC3E}">
        <p14:creationId xmlns:p14="http://schemas.microsoft.com/office/powerpoint/2010/main" val="42090449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Kopfzeilenplatzhalter 3"/>
          <p:cNvSpPr>
            <a:spLocks noGrp="1"/>
          </p:cNvSpPr>
          <p:nvPr>
            <p:ph type="hdr" sz="quarter"/>
          </p:nvPr>
        </p:nvSpPr>
        <p:spPr/>
        <p:txBody>
          <a:bodyPr/>
          <a:lstStyle/>
          <a:p>
            <a:endParaRPr lang="de-CH"/>
          </a:p>
        </p:txBody>
      </p:sp>
      <p:sp>
        <p:nvSpPr>
          <p:cNvPr id="5" name="Fußzeilenplatzhalter 4"/>
          <p:cNvSpPr>
            <a:spLocks noGrp="1"/>
          </p:cNvSpPr>
          <p:nvPr>
            <p:ph type="ftr" sz="quarter" idx="4"/>
          </p:nvPr>
        </p:nvSpPr>
        <p:spPr/>
        <p:txBody>
          <a:bodyPr/>
          <a:lstStyle/>
          <a:p>
            <a:endParaRPr lang="de-CH"/>
          </a:p>
        </p:txBody>
      </p:sp>
      <p:sp>
        <p:nvSpPr>
          <p:cNvPr id="6" name="Foliennummernplatzhalter 5"/>
          <p:cNvSpPr>
            <a:spLocks noGrp="1"/>
          </p:cNvSpPr>
          <p:nvPr>
            <p:ph type="sldNum" sz="quarter" idx="5"/>
          </p:nvPr>
        </p:nvSpPr>
        <p:spPr/>
        <p:txBody>
          <a:bodyPr/>
          <a:lstStyle/>
          <a:p>
            <a:fld id="{DBFD2558-AF9E-4BEC-8C12-31485415BBB0}" type="slidenum">
              <a:rPr lang="de-CH" smtClean="0"/>
              <a:t>7</a:t>
            </a:fld>
            <a:endParaRPr lang="de-CH"/>
          </a:p>
        </p:txBody>
      </p:sp>
    </p:spTree>
    <p:extLst>
      <p:ext uri="{BB962C8B-B14F-4D97-AF65-F5344CB8AC3E}">
        <p14:creationId xmlns:p14="http://schemas.microsoft.com/office/powerpoint/2010/main" val="16617491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el und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3842ABE-39F8-450B-9705-5650621B1A54}"/>
              </a:ext>
            </a:extLst>
          </p:cNvPr>
          <p:cNvSpPr>
            <a:spLocks noGrp="1"/>
          </p:cNvSpPr>
          <p:nvPr>
            <p:ph type="title"/>
          </p:nvPr>
        </p:nvSpPr>
        <p:spPr>
          <a:xfrm>
            <a:off x="838200" y="560717"/>
            <a:ext cx="10515600" cy="1259847"/>
          </a:xfrm>
        </p:spPr>
        <p:txBody>
          <a:bodyPr/>
          <a:lstStyle/>
          <a:p>
            <a:r>
              <a:rPr lang="de-DE"/>
              <a:t>Mastertitelformat bearbeiten</a:t>
            </a:r>
            <a:endParaRPr lang="de-CH"/>
          </a:p>
        </p:txBody>
      </p:sp>
      <p:sp>
        <p:nvSpPr>
          <p:cNvPr id="3" name="Datumsplatzhalter 2">
            <a:extLst>
              <a:ext uri="{FF2B5EF4-FFF2-40B4-BE49-F238E27FC236}">
                <a16:creationId xmlns:a16="http://schemas.microsoft.com/office/drawing/2014/main" id="{9E5FEC9D-57C9-4AFD-BF81-3D031A59BF5C}"/>
              </a:ext>
            </a:extLst>
          </p:cNvPr>
          <p:cNvSpPr>
            <a:spLocks noGrp="1"/>
          </p:cNvSpPr>
          <p:nvPr>
            <p:ph type="dt" sz="half" idx="10"/>
          </p:nvPr>
        </p:nvSpPr>
        <p:spPr>
          <a:xfrm>
            <a:off x="838199" y="6356350"/>
            <a:ext cx="4114800" cy="365125"/>
          </a:xfrm>
          <a:prstGeom prst="rect">
            <a:avLst/>
          </a:prstGeom>
        </p:spPr>
        <p:txBody>
          <a:bodyPr/>
          <a:lstStyle/>
          <a:p>
            <a:r>
              <a:rPr lang="de-CH" i="1" dirty="0"/>
              <a:t>www.klv.ch </a:t>
            </a:r>
            <a:r>
              <a:rPr lang="de-CH" i="1" dirty="0">
                <a:sym typeface="Wingdings" panose="05000000000000000000" pitchFamily="2" charset="2"/>
              </a:rPr>
              <a:t> </a:t>
            </a:r>
            <a:r>
              <a:rPr lang="de-CH" i="1" dirty="0"/>
              <a:t>Downloads </a:t>
            </a:r>
            <a:r>
              <a:rPr lang="de-CH" i="1" dirty="0">
                <a:sym typeface="Wingdings" panose="05000000000000000000" pitchFamily="2" charset="2"/>
              </a:rPr>
              <a:t></a:t>
            </a:r>
            <a:r>
              <a:rPr lang="de-CH" i="1" dirty="0"/>
              <a:t> Wirtschaft &amp; Politik aktuell</a:t>
            </a:r>
          </a:p>
        </p:txBody>
      </p:sp>
      <p:sp>
        <p:nvSpPr>
          <p:cNvPr id="4" name="Fußzeilenplatzhalter 3">
            <a:extLst>
              <a:ext uri="{FF2B5EF4-FFF2-40B4-BE49-F238E27FC236}">
                <a16:creationId xmlns:a16="http://schemas.microsoft.com/office/drawing/2014/main" id="{CCC524B6-000F-4C03-823B-1691A244B15C}"/>
              </a:ext>
            </a:extLst>
          </p:cNvPr>
          <p:cNvSpPr>
            <a:spLocks noGrp="1"/>
          </p:cNvSpPr>
          <p:nvPr>
            <p:ph type="ftr" sz="quarter" idx="11"/>
          </p:nvPr>
        </p:nvSpPr>
        <p:spPr/>
        <p:txBody>
          <a:bodyPr/>
          <a:lstStyle/>
          <a:p>
            <a:r>
              <a:rPr lang="de-CH" dirty="0">
                <a:latin typeface="bs Thomas Sans 1" panose="00000500000000000000" pitchFamily="50" charset="0"/>
                <a:ea typeface="bs Thomas Sans 1" panose="00000500000000000000" pitchFamily="50" charset="0"/>
              </a:rPr>
              <a:t>© Westermann Schweiz AG</a:t>
            </a:r>
            <a:endParaRPr lang="de-CH" dirty="0"/>
          </a:p>
        </p:txBody>
      </p:sp>
      <p:sp>
        <p:nvSpPr>
          <p:cNvPr id="5" name="Foliennummernplatzhalter 4">
            <a:extLst>
              <a:ext uri="{FF2B5EF4-FFF2-40B4-BE49-F238E27FC236}">
                <a16:creationId xmlns:a16="http://schemas.microsoft.com/office/drawing/2014/main" id="{E0684EEF-97B0-4C2E-B128-362C34EE6780}"/>
              </a:ext>
            </a:extLst>
          </p:cNvPr>
          <p:cNvSpPr>
            <a:spLocks noGrp="1"/>
          </p:cNvSpPr>
          <p:nvPr>
            <p:ph type="sldNum" sz="quarter" idx="12"/>
          </p:nvPr>
        </p:nvSpPr>
        <p:spPr/>
        <p:txBody>
          <a:bodyPr/>
          <a:lstStyle/>
          <a:p>
            <a:fld id="{EBAEE1EB-8B44-4728-A11F-54C2BBCC5F47}" type="slidenum">
              <a:rPr lang="de-CH" smtClean="0"/>
              <a:pPr/>
              <a:t>‹Nr.›</a:t>
            </a:fld>
            <a:endParaRPr lang="de-CH" dirty="0"/>
          </a:p>
        </p:txBody>
      </p:sp>
      <p:sp>
        <p:nvSpPr>
          <p:cNvPr id="7" name="Textplatzhalter 2">
            <a:extLst>
              <a:ext uri="{FF2B5EF4-FFF2-40B4-BE49-F238E27FC236}">
                <a16:creationId xmlns:a16="http://schemas.microsoft.com/office/drawing/2014/main" id="{A7DE12E3-0C09-4E5F-B3B4-6DE76526EF6E}"/>
              </a:ext>
            </a:extLst>
          </p:cNvPr>
          <p:cNvSpPr>
            <a:spLocks noGrp="1"/>
          </p:cNvSpPr>
          <p:nvPr>
            <p:ph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dirty="0"/>
          </a:p>
        </p:txBody>
      </p:sp>
    </p:spTree>
    <p:extLst>
      <p:ext uri="{BB962C8B-B14F-4D97-AF65-F5344CB8AC3E}">
        <p14:creationId xmlns:p14="http://schemas.microsoft.com/office/powerpoint/2010/main" val="42748329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335C01C-5BE3-4AA2-AEC7-545AA9E15932}"/>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endParaRPr lang="de-CH"/>
          </a:p>
        </p:txBody>
      </p:sp>
      <p:sp>
        <p:nvSpPr>
          <p:cNvPr id="3" name="Bildplatzhalter 2">
            <a:extLst>
              <a:ext uri="{FF2B5EF4-FFF2-40B4-BE49-F238E27FC236}">
                <a16:creationId xmlns:a16="http://schemas.microsoft.com/office/drawing/2014/main" id="{E3E6239D-CE66-4133-901E-B7005B89334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a:t>Bild durch Klicken auf Symbol hinzufügen</a:t>
            </a:r>
            <a:endParaRPr lang="de-CH"/>
          </a:p>
        </p:txBody>
      </p:sp>
      <p:sp>
        <p:nvSpPr>
          <p:cNvPr id="4" name="Textplatzhalter 3">
            <a:extLst>
              <a:ext uri="{FF2B5EF4-FFF2-40B4-BE49-F238E27FC236}">
                <a16:creationId xmlns:a16="http://schemas.microsoft.com/office/drawing/2014/main" id="{DFCE043E-E711-4412-A1FE-FC4102F5F04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8" name="Datumsplatzhalter 3">
            <a:extLst>
              <a:ext uri="{FF2B5EF4-FFF2-40B4-BE49-F238E27FC236}">
                <a16:creationId xmlns:a16="http://schemas.microsoft.com/office/drawing/2014/main" id="{2ABE889E-81B7-4809-BB5C-122FE67BFBC4}"/>
              </a:ext>
            </a:extLst>
          </p:cNvPr>
          <p:cNvSpPr>
            <a:spLocks noGrp="1"/>
          </p:cNvSpPr>
          <p:nvPr>
            <p:ph type="dt" sz="half" idx="10"/>
          </p:nvPr>
        </p:nvSpPr>
        <p:spPr>
          <a:xfrm>
            <a:off x="838199" y="6356350"/>
            <a:ext cx="3889075" cy="365125"/>
          </a:xfrm>
          <a:prstGeom prst="rect">
            <a:avLst/>
          </a:prstGeom>
        </p:spPr>
        <p:txBody>
          <a:bodyPr vert="horz" lIns="9144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r>
              <a:rPr lang="de-CH" i="1"/>
              <a:t>www.klv.ch / Download / Wirtschaft &amp; Politik aktuell</a:t>
            </a:r>
            <a:endParaRPr lang="de-CH" i="1" dirty="0"/>
          </a:p>
        </p:txBody>
      </p:sp>
      <p:sp>
        <p:nvSpPr>
          <p:cNvPr id="10" name="Foliennummernplatzhalter 5">
            <a:extLst>
              <a:ext uri="{FF2B5EF4-FFF2-40B4-BE49-F238E27FC236}">
                <a16:creationId xmlns:a16="http://schemas.microsoft.com/office/drawing/2014/main" id="{3E38C7C1-726E-4CC0-867D-EA313AF2907A}"/>
              </a:ext>
            </a:extLst>
          </p:cNvPr>
          <p:cNvSpPr>
            <a:spLocks noGrp="1"/>
          </p:cNvSpPr>
          <p:nvPr>
            <p:ph type="sldNum" sz="quarter" idx="4"/>
          </p:nvPr>
        </p:nvSpPr>
        <p:spPr>
          <a:xfrm>
            <a:off x="4390846" y="6366471"/>
            <a:ext cx="41148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fld id="{EBAEE1EB-8B44-4728-A11F-54C2BBCC5F47}" type="slidenum">
              <a:rPr lang="de-CH" smtClean="0"/>
              <a:pPr/>
              <a:t>‹Nr.›</a:t>
            </a:fld>
            <a:endParaRPr lang="de-CH" dirty="0"/>
          </a:p>
        </p:txBody>
      </p:sp>
      <p:sp>
        <p:nvSpPr>
          <p:cNvPr id="11" name="Fußzeilenplatzhalter 3">
            <a:extLst>
              <a:ext uri="{FF2B5EF4-FFF2-40B4-BE49-F238E27FC236}">
                <a16:creationId xmlns:a16="http://schemas.microsoft.com/office/drawing/2014/main" id="{5C679EC6-F5F7-4DC3-A060-06303D639A49}"/>
              </a:ext>
            </a:extLst>
          </p:cNvPr>
          <p:cNvSpPr>
            <a:spLocks noGrp="1"/>
          </p:cNvSpPr>
          <p:nvPr>
            <p:ph type="ftr" sz="quarter" idx="11"/>
          </p:nvPr>
        </p:nvSpPr>
        <p:spPr>
          <a:xfrm>
            <a:off x="7313842" y="6356349"/>
            <a:ext cx="4114800" cy="365125"/>
          </a:xfrm>
        </p:spPr>
        <p:txBody>
          <a:bodyPr/>
          <a:lstStyle/>
          <a:p>
            <a:r>
              <a:rPr lang="de-CH" dirty="0">
                <a:latin typeface="bs Thomas Sans 1" panose="00000500000000000000" pitchFamily="50" charset="0"/>
                <a:ea typeface="bs Thomas Sans 1" panose="00000500000000000000" pitchFamily="50" charset="0"/>
              </a:rPr>
              <a:t>© Westermann Schweiz AG</a:t>
            </a:r>
            <a:endParaRPr lang="de-CH" dirty="0"/>
          </a:p>
        </p:txBody>
      </p:sp>
    </p:spTree>
    <p:extLst>
      <p:ext uri="{BB962C8B-B14F-4D97-AF65-F5344CB8AC3E}">
        <p14:creationId xmlns:p14="http://schemas.microsoft.com/office/powerpoint/2010/main" val="26541504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r>
              <a:rPr lang="de-DE"/>
              <a:t>Mastertitelformat bearbeiten</a:t>
            </a:r>
            <a:endParaRPr/>
          </a:p>
        </p:txBody>
      </p:sp>
      <p:sp>
        <p:nvSpPr>
          <p:cNvPr id="18" name="Google Shape;18;p4"/>
          <p:cNvSpPr txBox="1">
            <a:spLocks noGrp="1"/>
          </p:cNvSpPr>
          <p:nvPr>
            <p:ph type="body" idx="1"/>
          </p:nvPr>
        </p:nvSpPr>
        <p:spPr>
          <a:xfrm>
            <a:off x="415600" y="1536633"/>
            <a:ext cx="11360800" cy="4555200"/>
          </a:xfrm>
          <a:prstGeom prst="rect">
            <a:avLst/>
          </a:prstGeom>
        </p:spPr>
        <p:txBody>
          <a:bodyPr spcFirstLastPara="1" wrap="square" lIns="91425" tIns="91425" rIns="91425" bIns="91425" anchor="t" anchorCtr="0">
            <a:normAutofit/>
          </a:bodyPr>
          <a:lstStyle>
            <a:lvl1pPr marL="609585" lvl="0" indent="-457189">
              <a:spcBef>
                <a:spcPts val="0"/>
              </a:spcBef>
              <a:spcAft>
                <a:spcPts val="0"/>
              </a:spcAft>
              <a:buSzPts val="18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pPr lvl="0"/>
            <a:r>
              <a:rPr lang="de-DE"/>
              <a:t>Mastertextformat bearbeiten</a:t>
            </a:r>
          </a:p>
        </p:txBody>
      </p:sp>
      <p:sp>
        <p:nvSpPr>
          <p:cNvPr id="19" name="Google Shape;19;p4"/>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EBAEE1EB-8B44-4728-A11F-54C2BBCC5F47}" type="slidenum">
              <a:rPr lang="de-CH" smtClean="0"/>
              <a:pPr/>
              <a:t>‹Nr.›</a:t>
            </a:fld>
            <a:endParaRPr lang="de-CH" dirty="0"/>
          </a:p>
        </p:txBody>
      </p:sp>
    </p:spTree>
    <p:extLst>
      <p:ext uri="{BB962C8B-B14F-4D97-AF65-F5344CB8AC3E}">
        <p14:creationId xmlns:p14="http://schemas.microsoft.com/office/powerpoint/2010/main" val="2641006364"/>
      </p:ext>
    </p:extLst>
  </p:cSld>
  <p:clrMapOvr>
    <a:masterClrMapping/>
  </p:clrMapOvr>
  <p:hf hdr="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el und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3842ABE-39F8-450B-9705-5650621B1A54}"/>
              </a:ext>
            </a:extLst>
          </p:cNvPr>
          <p:cNvSpPr>
            <a:spLocks noGrp="1"/>
          </p:cNvSpPr>
          <p:nvPr>
            <p:ph type="title"/>
          </p:nvPr>
        </p:nvSpPr>
        <p:spPr>
          <a:xfrm>
            <a:off x="838200" y="560717"/>
            <a:ext cx="10515600" cy="1259847"/>
          </a:xfrm>
        </p:spPr>
        <p:txBody>
          <a:bodyPr/>
          <a:lstStyle/>
          <a:p>
            <a:r>
              <a:rPr lang="de-DE"/>
              <a:t>Mastertitelformat bearbeiten</a:t>
            </a:r>
            <a:endParaRPr lang="de-CH"/>
          </a:p>
        </p:txBody>
      </p:sp>
      <p:sp>
        <p:nvSpPr>
          <p:cNvPr id="3" name="Datumsplatzhalter 2">
            <a:extLst>
              <a:ext uri="{FF2B5EF4-FFF2-40B4-BE49-F238E27FC236}">
                <a16:creationId xmlns:a16="http://schemas.microsoft.com/office/drawing/2014/main" id="{9E5FEC9D-57C9-4AFD-BF81-3D031A59BF5C}"/>
              </a:ext>
            </a:extLst>
          </p:cNvPr>
          <p:cNvSpPr>
            <a:spLocks noGrp="1"/>
          </p:cNvSpPr>
          <p:nvPr>
            <p:ph type="dt" sz="half" idx="10"/>
          </p:nvPr>
        </p:nvSpPr>
        <p:spPr>
          <a:xfrm>
            <a:off x="838199" y="6356350"/>
            <a:ext cx="4114800" cy="365125"/>
          </a:xfrm>
          <a:prstGeom prst="rect">
            <a:avLst/>
          </a:prstGeom>
        </p:spPr>
        <p:txBody>
          <a:bodyPr/>
          <a:lstStyle/>
          <a:p>
            <a:r>
              <a:rPr lang="de-CH" i="1" dirty="0"/>
              <a:t>www.klv.ch / Download / Wirtschaft &amp; Politik aktuell</a:t>
            </a:r>
          </a:p>
        </p:txBody>
      </p:sp>
      <p:sp>
        <p:nvSpPr>
          <p:cNvPr id="4" name="Fußzeilenplatzhalter 3">
            <a:extLst>
              <a:ext uri="{FF2B5EF4-FFF2-40B4-BE49-F238E27FC236}">
                <a16:creationId xmlns:a16="http://schemas.microsoft.com/office/drawing/2014/main" id="{CCC524B6-000F-4C03-823B-1691A244B15C}"/>
              </a:ext>
            </a:extLst>
          </p:cNvPr>
          <p:cNvSpPr>
            <a:spLocks noGrp="1"/>
          </p:cNvSpPr>
          <p:nvPr>
            <p:ph type="ftr" sz="quarter" idx="11"/>
          </p:nvPr>
        </p:nvSpPr>
        <p:spPr/>
        <p:txBody>
          <a:bodyPr/>
          <a:lstStyle/>
          <a:p>
            <a:r>
              <a:rPr lang="de-CH" dirty="0">
                <a:latin typeface="bs Thomas Sans 1" panose="00000500000000000000" pitchFamily="50" charset="0"/>
                <a:ea typeface="bs Thomas Sans 1" panose="00000500000000000000" pitchFamily="50" charset="0"/>
              </a:rPr>
              <a:t>© Westermann Schweiz AG</a:t>
            </a:r>
            <a:endParaRPr lang="de-CH" dirty="0"/>
          </a:p>
        </p:txBody>
      </p:sp>
      <p:sp>
        <p:nvSpPr>
          <p:cNvPr id="5" name="Foliennummernplatzhalter 4">
            <a:extLst>
              <a:ext uri="{FF2B5EF4-FFF2-40B4-BE49-F238E27FC236}">
                <a16:creationId xmlns:a16="http://schemas.microsoft.com/office/drawing/2014/main" id="{E0684EEF-97B0-4C2E-B128-362C34EE6780}"/>
              </a:ext>
            </a:extLst>
          </p:cNvPr>
          <p:cNvSpPr>
            <a:spLocks noGrp="1"/>
          </p:cNvSpPr>
          <p:nvPr>
            <p:ph type="sldNum" sz="quarter" idx="12"/>
          </p:nvPr>
        </p:nvSpPr>
        <p:spPr/>
        <p:txBody>
          <a:bodyPr/>
          <a:lstStyle/>
          <a:p>
            <a:fld id="{EBAEE1EB-8B44-4728-A11F-54C2BBCC5F47}" type="slidenum">
              <a:rPr lang="de-CH" smtClean="0"/>
              <a:pPr/>
              <a:t>‹Nr.›</a:t>
            </a:fld>
            <a:endParaRPr lang="de-CH" dirty="0"/>
          </a:p>
        </p:txBody>
      </p:sp>
      <p:sp>
        <p:nvSpPr>
          <p:cNvPr id="7" name="Textplatzhalter 2">
            <a:extLst>
              <a:ext uri="{FF2B5EF4-FFF2-40B4-BE49-F238E27FC236}">
                <a16:creationId xmlns:a16="http://schemas.microsoft.com/office/drawing/2014/main" id="{A7DE12E3-0C09-4E5F-B3B4-6DE76526EF6E}"/>
              </a:ext>
            </a:extLst>
          </p:cNvPr>
          <p:cNvSpPr>
            <a:spLocks noGrp="1"/>
          </p:cNvSpPr>
          <p:nvPr>
            <p:ph idx="1"/>
          </p:nvPr>
        </p:nvSpPr>
        <p:spPr>
          <a:xfrm>
            <a:off x="838200" y="1825625"/>
            <a:ext cx="10515600" cy="4351338"/>
          </a:xfrm>
          <a:prstGeom prst="rect">
            <a:avLst/>
          </a:prstGeom>
        </p:spPr>
        <p:txBody>
          <a:bodyPr vert="horz" lIns="91440" tIns="45720" rIns="91440" bIns="45720" rtlCol="0">
            <a:norm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de-CH" dirty="0"/>
          </a:p>
        </p:txBody>
      </p:sp>
    </p:spTree>
    <p:extLst>
      <p:ext uri="{BB962C8B-B14F-4D97-AF65-F5344CB8AC3E}">
        <p14:creationId xmlns:p14="http://schemas.microsoft.com/office/powerpoint/2010/main" val="426200658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nur Text">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B25EC00C-3BFB-4CE9-BA28-D94F0F64C8CD}"/>
              </a:ext>
            </a:extLst>
          </p:cNvPr>
          <p:cNvSpPr>
            <a:spLocks noGrp="1"/>
          </p:cNvSpPr>
          <p:nvPr>
            <p:ph idx="1"/>
          </p:nvPr>
        </p:nvSpPr>
        <p:spPr>
          <a:xfrm>
            <a:off x="838200" y="1825625"/>
            <a:ext cx="10515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7" name="Datumsplatzhalter 3">
            <a:extLst>
              <a:ext uri="{FF2B5EF4-FFF2-40B4-BE49-F238E27FC236}">
                <a16:creationId xmlns:a16="http://schemas.microsoft.com/office/drawing/2014/main" id="{08B6C060-27CE-4BAC-89EB-BC6A32B30BEF}"/>
              </a:ext>
            </a:extLst>
          </p:cNvPr>
          <p:cNvSpPr>
            <a:spLocks noGrp="1"/>
          </p:cNvSpPr>
          <p:nvPr>
            <p:ph type="dt" sz="half" idx="2"/>
          </p:nvPr>
        </p:nvSpPr>
        <p:spPr>
          <a:xfrm>
            <a:off x="838199" y="6356350"/>
            <a:ext cx="3889075" cy="365125"/>
          </a:xfrm>
          <a:prstGeom prst="rect">
            <a:avLst/>
          </a:prstGeom>
        </p:spPr>
        <p:txBody>
          <a:bodyPr vert="horz" lIns="9144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r>
              <a:rPr lang="de-CH" i="1"/>
              <a:t>www.klv.ch / Download / Wirtschaft &amp; Politik aktuell</a:t>
            </a:r>
            <a:endParaRPr lang="de-CH" i="1" dirty="0"/>
          </a:p>
        </p:txBody>
      </p:sp>
      <p:sp>
        <p:nvSpPr>
          <p:cNvPr id="9" name="Foliennummernplatzhalter 5">
            <a:extLst>
              <a:ext uri="{FF2B5EF4-FFF2-40B4-BE49-F238E27FC236}">
                <a16:creationId xmlns:a16="http://schemas.microsoft.com/office/drawing/2014/main" id="{F716F3CD-6E49-4653-8837-17925A29C1B1}"/>
              </a:ext>
            </a:extLst>
          </p:cNvPr>
          <p:cNvSpPr>
            <a:spLocks noGrp="1"/>
          </p:cNvSpPr>
          <p:nvPr>
            <p:ph type="sldNum" sz="quarter" idx="4"/>
          </p:nvPr>
        </p:nvSpPr>
        <p:spPr>
          <a:xfrm>
            <a:off x="4390846" y="6366471"/>
            <a:ext cx="41148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fld id="{EBAEE1EB-8B44-4728-A11F-54C2BBCC5F47}" type="slidenum">
              <a:rPr lang="de-CH" smtClean="0"/>
              <a:pPr/>
              <a:t>‹Nr.›</a:t>
            </a:fld>
            <a:endParaRPr lang="de-CH" dirty="0"/>
          </a:p>
        </p:txBody>
      </p:sp>
      <p:sp>
        <p:nvSpPr>
          <p:cNvPr id="6" name="Fußzeilenplatzhalter 3">
            <a:extLst>
              <a:ext uri="{FF2B5EF4-FFF2-40B4-BE49-F238E27FC236}">
                <a16:creationId xmlns:a16="http://schemas.microsoft.com/office/drawing/2014/main" id="{EFEF2893-C0A4-493F-961D-75DC6875F014}"/>
              </a:ext>
            </a:extLst>
          </p:cNvPr>
          <p:cNvSpPr>
            <a:spLocks noGrp="1"/>
          </p:cNvSpPr>
          <p:nvPr>
            <p:ph type="ftr" sz="quarter" idx="11"/>
          </p:nvPr>
        </p:nvSpPr>
        <p:spPr>
          <a:xfrm>
            <a:off x="7313842" y="6356349"/>
            <a:ext cx="4114800" cy="365125"/>
          </a:xfrm>
        </p:spPr>
        <p:txBody>
          <a:bodyPr/>
          <a:lstStyle/>
          <a:p>
            <a:r>
              <a:rPr lang="de-CH" dirty="0">
                <a:latin typeface="bs Thomas Sans 1" panose="00000500000000000000" pitchFamily="50" charset="0"/>
                <a:ea typeface="bs Thomas Sans 1" panose="00000500000000000000" pitchFamily="50" charset="0"/>
              </a:rPr>
              <a:t>© Westermann Schweiz AG</a:t>
            </a:r>
            <a:endParaRPr lang="de-CH" dirty="0"/>
          </a:p>
        </p:txBody>
      </p:sp>
    </p:spTree>
    <p:extLst>
      <p:ext uri="{BB962C8B-B14F-4D97-AF65-F5344CB8AC3E}">
        <p14:creationId xmlns:p14="http://schemas.microsoft.com/office/powerpoint/2010/main" val="28088984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nur Text">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B25EC00C-3BFB-4CE9-BA28-D94F0F64C8CD}"/>
              </a:ext>
            </a:extLst>
          </p:cNvPr>
          <p:cNvSpPr>
            <a:spLocks noGrp="1"/>
          </p:cNvSpPr>
          <p:nvPr>
            <p:ph idx="1"/>
          </p:nvPr>
        </p:nvSpPr>
        <p:spPr>
          <a:xfrm>
            <a:off x="838200" y="1825625"/>
            <a:ext cx="10515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7" name="Datumsplatzhalter 3">
            <a:extLst>
              <a:ext uri="{FF2B5EF4-FFF2-40B4-BE49-F238E27FC236}">
                <a16:creationId xmlns:a16="http://schemas.microsoft.com/office/drawing/2014/main" id="{08B6C060-27CE-4BAC-89EB-BC6A32B30BEF}"/>
              </a:ext>
            </a:extLst>
          </p:cNvPr>
          <p:cNvSpPr>
            <a:spLocks noGrp="1"/>
          </p:cNvSpPr>
          <p:nvPr>
            <p:ph type="dt" sz="half" idx="2"/>
          </p:nvPr>
        </p:nvSpPr>
        <p:spPr>
          <a:xfrm>
            <a:off x="838199" y="6356350"/>
            <a:ext cx="3889075" cy="365125"/>
          </a:xfrm>
          <a:prstGeom prst="rect">
            <a:avLst/>
          </a:prstGeom>
        </p:spPr>
        <p:txBody>
          <a:bodyPr vert="horz" lIns="9144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r>
              <a:rPr lang="de-CH" i="1" dirty="0"/>
              <a:t>www.klv.ch / Download / Wirtschaft &amp; Politik aktuell</a:t>
            </a:r>
          </a:p>
        </p:txBody>
      </p:sp>
      <p:sp>
        <p:nvSpPr>
          <p:cNvPr id="9" name="Foliennummernplatzhalter 5">
            <a:extLst>
              <a:ext uri="{FF2B5EF4-FFF2-40B4-BE49-F238E27FC236}">
                <a16:creationId xmlns:a16="http://schemas.microsoft.com/office/drawing/2014/main" id="{F716F3CD-6E49-4653-8837-17925A29C1B1}"/>
              </a:ext>
            </a:extLst>
          </p:cNvPr>
          <p:cNvSpPr>
            <a:spLocks noGrp="1"/>
          </p:cNvSpPr>
          <p:nvPr>
            <p:ph type="sldNum" sz="quarter" idx="4"/>
          </p:nvPr>
        </p:nvSpPr>
        <p:spPr>
          <a:xfrm>
            <a:off x="4390846" y="6366471"/>
            <a:ext cx="41148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fld id="{EBAEE1EB-8B44-4728-A11F-54C2BBCC5F47}" type="slidenum">
              <a:rPr lang="de-CH" smtClean="0"/>
              <a:pPr/>
              <a:t>‹Nr.›</a:t>
            </a:fld>
            <a:endParaRPr lang="de-CH" dirty="0"/>
          </a:p>
        </p:txBody>
      </p:sp>
      <p:sp>
        <p:nvSpPr>
          <p:cNvPr id="6" name="Fußzeilenplatzhalter 3">
            <a:extLst>
              <a:ext uri="{FF2B5EF4-FFF2-40B4-BE49-F238E27FC236}">
                <a16:creationId xmlns:a16="http://schemas.microsoft.com/office/drawing/2014/main" id="{EFEF2893-C0A4-493F-961D-75DC6875F014}"/>
              </a:ext>
            </a:extLst>
          </p:cNvPr>
          <p:cNvSpPr>
            <a:spLocks noGrp="1"/>
          </p:cNvSpPr>
          <p:nvPr>
            <p:ph type="ftr" sz="quarter" idx="11"/>
          </p:nvPr>
        </p:nvSpPr>
        <p:spPr>
          <a:xfrm>
            <a:off x="7313842" y="6356349"/>
            <a:ext cx="4114800" cy="365125"/>
          </a:xfrm>
        </p:spPr>
        <p:txBody>
          <a:bodyPr/>
          <a:lstStyle/>
          <a:p>
            <a:r>
              <a:rPr lang="de-CH" dirty="0">
                <a:latin typeface="bs Thomas Sans 1" panose="00000500000000000000" pitchFamily="50" charset="0"/>
                <a:ea typeface="bs Thomas Sans 1" panose="00000500000000000000" pitchFamily="50" charset="0"/>
              </a:rPr>
              <a:t>© Westermann Schweiz AG</a:t>
            </a:r>
            <a:endParaRPr lang="de-CH" dirty="0"/>
          </a:p>
        </p:txBody>
      </p:sp>
    </p:spTree>
    <p:extLst>
      <p:ext uri="{BB962C8B-B14F-4D97-AF65-F5344CB8AC3E}">
        <p14:creationId xmlns:p14="http://schemas.microsoft.com/office/powerpoint/2010/main" val="16493731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C0409EA-59FF-4700-A477-CBE1E81551D8}"/>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endParaRPr lang="de-CH" dirty="0"/>
          </a:p>
        </p:txBody>
      </p:sp>
      <p:sp>
        <p:nvSpPr>
          <p:cNvPr id="3" name="Untertitel 2">
            <a:extLst>
              <a:ext uri="{FF2B5EF4-FFF2-40B4-BE49-F238E27FC236}">
                <a16:creationId xmlns:a16="http://schemas.microsoft.com/office/drawing/2014/main" id="{01520FE7-F33F-44DE-A395-2DB6CE854A5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endParaRPr lang="de-CH" dirty="0"/>
          </a:p>
        </p:txBody>
      </p:sp>
      <p:sp>
        <p:nvSpPr>
          <p:cNvPr id="7" name="Datumsplatzhalter 3">
            <a:extLst>
              <a:ext uri="{FF2B5EF4-FFF2-40B4-BE49-F238E27FC236}">
                <a16:creationId xmlns:a16="http://schemas.microsoft.com/office/drawing/2014/main" id="{C6BFB7FC-DC2D-4800-AB88-132C782B435F}"/>
              </a:ext>
            </a:extLst>
          </p:cNvPr>
          <p:cNvSpPr>
            <a:spLocks noGrp="1"/>
          </p:cNvSpPr>
          <p:nvPr>
            <p:ph type="dt" sz="half" idx="2"/>
          </p:nvPr>
        </p:nvSpPr>
        <p:spPr>
          <a:xfrm>
            <a:off x="838199" y="6366470"/>
            <a:ext cx="3889075" cy="365125"/>
          </a:xfrm>
          <a:prstGeom prst="rect">
            <a:avLst/>
          </a:prstGeom>
        </p:spPr>
        <p:txBody>
          <a:bodyPr vert="horz" lIns="9144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r>
              <a:rPr lang="de-CH" i="1" dirty="0"/>
              <a:t>www.klv.ch / Download / Wirtschaft &amp; Politik aktuell</a:t>
            </a:r>
          </a:p>
        </p:txBody>
      </p:sp>
      <p:sp>
        <p:nvSpPr>
          <p:cNvPr id="9" name="Foliennummernplatzhalter 5">
            <a:extLst>
              <a:ext uri="{FF2B5EF4-FFF2-40B4-BE49-F238E27FC236}">
                <a16:creationId xmlns:a16="http://schemas.microsoft.com/office/drawing/2014/main" id="{52F8466D-0934-4560-8D54-22A85ADD0FB3}"/>
              </a:ext>
            </a:extLst>
          </p:cNvPr>
          <p:cNvSpPr>
            <a:spLocks noGrp="1"/>
          </p:cNvSpPr>
          <p:nvPr>
            <p:ph type="sldNum" sz="quarter" idx="4"/>
          </p:nvPr>
        </p:nvSpPr>
        <p:spPr>
          <a:xfrm>
            <a:off x="4727274" y="6366471"/>
            <a:ext cx="2586568"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fld id="{EBAEE1EB-8B44-4728-A11F-54C2BBCC5F47}" type="slidenum">
              <a:rPr lang="de-CH" smtClean="0"/>
              <a:pPr/>
              <a:t>‹Nr.›</a:t>
            </a:fld>
            <a:endParaRPr lang="de-CH" dirty="0"/>
          </a:p>
        </p:txBody>
      </p:sp>
      <p:sp>
        <p:nvSpPr>
          <p:cNvPr id="10" name="Fußzeilenplatzhalter 3">
            <a:extLst>
              <a:ext uri="{FF2B5EF4-FFF2-40B4-BE49-F238E27FC236}">
                <a16:creationId xmlns:a16="http://schemas.microsoft.com/office/drawing/2014/main" id="{261ED9D3-2505-461B-875E-A76A4BEC1099}"/>
              </a:ext>
            </a:extLst>
          </p:cNvPr>
          <p:cNvSpPr>
            <a:spLocks noGrp="1"/>
          </p:cNvSpPr>
          <p:nvPr>
            <p:ph type="ftr" sz="quarter" idx="11"/>
          </p:nvPr>
        </p:nvSpPr>
        <p:spPr>
          <a:xfrm>
            <a:off x="7313842" y="6356349"/>
            <a:ext cx="4114800" cy="365125"/>
          </a:xfrm>
        </p:spPr>
        <p:txBody>
          <a:bodyPr/>
          <a:lstStyle/>
          <a:p>
            <a:r>
              <a:rPr lang="de-CH" dirty="0">
                <a:latin typeface="bs Thomas Sans 1" panose="00000500000000000000" pitchFamily="50" charset="0"/>
                <a:ea typeface="bs Thomas Sans 1" panose="00000500000000000000" pitchFamily="50" charset="0"/>
              </a:rPr>
              <a:t>© Westermann Schweiz AG</a:t>
            </a:r>
            <a:endParaRPr lang="de-CH" dirty="0"/>
          </a:p>
        </p:txBody>
      </p:sp>
    </p:spTree>
    <p:extLst>
      <p:ext uri="{BB962C8B-B14F-4D97-AF65-F5344CB8AC3E}">
        <p14:creationId xmlns:p14="http://schemas.microsoft.com/office/powerpoint/2010/main" val="12534888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1E1536B-A264-40AF-8268-7C6996B53478}"/>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endParaRPr lang="de-CH"/>
          </a:p>
        </p:txBody>
      </p:sp>
      <p:sp>
        <p:nvSpPr>
          <p:cNvPr id="3" name="Textplatzhalter 2">
            <a:extLst>
              <a:ext uri="{FF2B5EF4-FFF2-40B4-BE49-F238E27FC236}">
                <a16:creationId xmlns:a16="http://schemas.microsoft.com/office/drawing/2014/main" id="{91135CE2-613E-4BB4-9A11-66F6D77C7EA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7" name="Datumsplatzhalter 3">
            <a:extLst>
              <a:ext uri="{FF2B5EF4-FFF2-40B4-BE49-F238E27FC236}">
                <a16:creationId xmlns:a16="http://schemas.microsoft.com/office/drawing/2014/main" id="{E6FA9155-717D-4E5E-96BC-095FA341614A}"/>
              </a:ext>
            </a:extLst>
          </p:cNvPr>
          <p:cNvSpPr>
            <a:spLocks noGrp="1"/>
          </p:cNvSpPr>
          <p:nvPr>
            <p:ph type="dt" sz="half" idx="2"/>
          </p:nvPr>
        </p:nvSpPr>
        <p:spPr>
          <a:xfrm>
            <a:off x="838199" y="6356350"/>
            <a:ext cx="3889075" cy="365125"/>
          </a:xfrm>
          <a:prstGeom prst="rect">
            <a:avLst/>
          </a:prstGeom>
        </p:spPr>
        <p:txBody>
          <a:bodyPr vert="horz" lIns="9144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r>
              <a:rPr lang="de-CH" i="1"/>
              <a:t>www.klv.ch / Download / Wirtschaft &amp; Politik aktuell</a:t>
            </a:r>
            <a:endParaRPr lang="de-CH" i="1" dirty="0"/>
          </a:p>
        </p:txBody>
      </p:sp>
      <p:sp>
        <p:nvSpPr>
          <p:cNvPr id="9" name="Foliennummernplatzhalter 5">
            <a:extLst>
              <a:ext uri="{FF2B5EF4-FFF2-40B4-BE49-F238E27FC236}">
                <a16:creationId xmlns:a16="http://schemas.microsoft.com/office/drawing/2014/main" id="{0C528EBF-A5E7-45BC-B4DE-81D248A59809}"/>
              </a:ext>
            </a:extLst>
          </p:cNvPr>
          <p:cNvSpPr>
            <a:spLocks noGrp="1"/>
          </p:cNvSpPr>
          <p:nvPr>
            <p:ph type="sldNum" sz="quarter" idx="4"/>
          </p:nvPr>
        </p:nvSpPr>
        <p:spPr>
          <a:xfrm>
            <a:off x="4390846" y="6366471"/>
            <a:ext cx="41148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fld id="{EBAEE1EB-8B44-4728-A11F-54C2BBCC5F47}" type="slidenum">
              <a:rPr lang="de-CH" smtClean="0"/>
              <a:pPr/>
              <a:t>‹Nr.›</a:t>
            </a:fld>
            <a:endParaRPr lang="de-CH" dirty="0"/>
          </a:p>
        </p:txBody>
      </p:sp>
      <p:sp>
        <p:nvSpPr>
          <p:cNvPr id="10" name="Fußzeilenplatzhalter 3">
            <a:extLst>
              <a:ext uri="{FF2B5EF4-FFF2-40B4-BE49-F238E27FC236}">
                <a16:creationId xmlns:a16="http://schemas.microsoft.com/office/drawing/2014/main" id="{9232BA95-965C-4D10-9CA8-2505E342B1F6}"/>
              </a:ext>
            </a:extLst>
          </p:cNvPr>
          <p:cNvSpPr>
            <a:spLocks noGrp="1"/>
          </p:cNvSpPr>
          <p:nvPr>
            <p:ph type="ftr" sz="quarter" idx="11"/>
          </p:nvPr>
        </p:nvSpPr>
        <p:spPr>
          <a:xfrm>
            <a:off x="7313842" y="6356349"/>
            <a:ext cx="4114800" cy="365125"/>
          </a:xfrm>
        </p:spPr>
        <p:txBody>
          <a:bodyPr/>
          <a:lstStyle/>
          <a:p>
            <a:r>
              <a:rPr lang="de-CH" dirty="0">
                <a:latin typeface="bs Thomas Sans 1" panose="00000500000000000000" pitchFamily="50" charset="0"/>
                <a:ea typeface="bs Thomas Sans 1" panose="00000500000000000000" pitchFamily="50" charset="0"/>
              </a:rPr>
              <a:t>© Westermann Schweiz AG</a:t>
            </a:r>
            <a:endParaRPr lang="de-CH" dirty="0"/>
          </a:p>
        </p:txBody>
      </p:sp>
    </p:spTree>
    <p:extLst>
      <p:ext uri="{BB962C8B-B14F-4D97-AF65-F5344CB8AC3E}">
        <p14:creationId xmlns:p14="http://schemas.microsoft.com/office/powerpoint/2010/main" val="33360104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5012930-CC9A-49B9-A8A9-76CC4A9A1DB2}"/>
              </a:ext>
            </a:extLst>
          </p:cNvPr>
          <p:cNvSpPr>
            <a:spLocks noGrp="1"/>
          </p:cNvSpPr>
          <p:nvPr>
            <p:ph type="title"/>
          </p:nvPr>
        </p:nvSpPr>
        <p:spPr/>
        <p:txBody>
          <a:bodyPr/>
          <a:lstStyle/>
          <a:p>
            <a:r>
              <a:rPr lang="de-DE"/>
              <a:t>Mastertitelformat bearbeiten</a:t>
            </a:r>
            <a:endParaRPr lang="de-CH"/>
          </a:p>
        </p:txBody>
      </p:sp>
      <p:sp>
        <p:nvSpPr>
          <p:cNvPr id="3" name="Inhaltsplatzhalter 2">
            <a:extLst>
              <a:ext uri="{FF2B5EF4-FFF2-40B4-BE49-F238E27FC236}">
                <a16:creationId xmlns:a16="http://schemas.microsoft.com/office/drawing/2014/main" id="{75526840-8B94-46C9-811B-3FD8A0634A6E}"/>
              </a:ext>
            </a:extLst>
          </p:cNvPr>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4" name="Inhaltsplatzhalter 3">
            <a:extLst>
              <a:ext uri="{FF2B5EF4-FFF2-40B4-BE49-F238E27FC236}">
                <a16:creationId xmlns:a16="http://schemas.microsoft.com/office/drawing/2014/main" id="{C3D6A3D3-D186-4AF7-90E8-D8193D6B4DFC}"/>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8" name="Datumsplatzhalter 3">
            <a:extLst>
              <a:ext uri="{FF2B5EF4-FFF2-40B4-BE49-F238E27FC236}">
                <a16:creationId xmlns:a16="http://schemas.microsoft.com/office/drawing/2014/main" id="{994F28D8-1E1B-461E-8F35-AD48C7E4F37C}"/>
              </a:ext>
            </a:extLst>
          </p:cNvPr>
          <p:cNvSpPr>
            <a:spLocks noGrp="1"/>
          </p:cNvSpPr>
          <p:nvPr>
            <p:ph type="dt" sz="half" idx="10"/>
          </p:nvPr>
        </p:nvSpPr>
        <p:spPr>
          <a:xfrm>
            <a:off x="838199" y="6356350"/>
            <a:ext cx="3889075" cy="365125"/>
          </a:xfrm>
          <a:prstGeom prst="rect">
            <a:avLst/>
          </a:prstGeom>
        </p:spPr>
        <p:txBody>
          <a:bodyPr vert="horz" lIns="9144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r>
              <a:rPr lang="de-CH" i="1"/>
              <a:t>www.klv.ch / Download / Wirtschaft &amp; Politik aktuell</a:t>
            </a:r>
            <a:endParaRPr lang="de-CH" i="1" dirty="0"/>
          </a:p>
        </p:txBody>
      </p:sp>
      <p:sp>
        <p:nvSpPr>
          <p:cNvPr id="10" name="Foliennummernplatzhalter 5">
            <a:extLst>
              <a:ext uri="{FF2B5EF4-FFF2-40B4-BE49-F238E27FC236}">
                <a16:creationId xmlns:a16="http://schemas.microsoft.com/office/drawing/2014/main" id="{8C15B8FA-1A9E-43B9-8B6E-00E70D9BD351}"/>
              </a:ext>
            </a:extLst>
          </p:cNvPr>
          <p:cNvSpPr>
            <a:spLocks noGrp="1"/>
          </p:cNvSpPr>
          <p:nvPr>
            <p:ph type="sldNum" sz="quarter" idx="4"/>
          </p:nvPr>
        </p:nvSpPr>
        <p:spPr>
          <a:xfrm>
            <a:off x="4390846" y="6366471"/>
            <a:ext cx="41148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fld id="{EBAEE1EB-8B44-4728-A11F-54C2BBCC5F47}" type="slidenum">
              <a:rPr lang="de-CH" smtClean="0"/>
              <a:pPr/>
              <a:t>‹Nr.›</a:t>
            </a:fld>
            <a:endParaRPr lang="de-CH" dirty="0"/>
          </a:p>
        </p:txBody>
      </p:sp>
      <p:sp>
        <p:nvSpPr>
          <p:cNvPr id="11" name="Fußzeilenplatzhalter 3">
            <a:extLst>
              <a:ext uri="{FF2B5EF4-FFF2-40B4-BE49-F238E27FC236}">
                <a16:creationId xmlns:a16="http://schemas.microsoft.com/office/drawing/2014/main" id="{929DD22F-7B05-4319-AAAF-2A58B89AF808}"/>
              </a:ext>
            </a:extLst>
          </p:cNvPr>
          <p:cNvSpPr>
            <a:spLocks noGrp="1"/>
          </p:cNvSpPr>
          <p:nvPr>
            <p:ph type="ftr" sz="quarter" idx="11"/>
          </p:nvPr>
        </p:nvSpPr>
        <p:spPr>
          <a:xfrm>
            <a:off x="7313842" y="6356349"/>
            <a:ext cx="4114800" cy="365125"/>
          </a:xfrm>
        </p:spPr>
        <p:txBody>
          <a:bodyPr/>
          <a:lstStyle/>
          <a:p>
            <a:r>
              <a:rPr lang="de-CH" dirty="0">
                <a:latin typeface="bs Thomas Sans 1" panose="00000500000000000000" pitchFamily="50" charset="0"/>
                <a:ea typeface="bs Thomas Sans 1" panose="00000500000000000000" pitchFamily="50" charset="0"/>
              </a:rPr>
              <a:t>© Westermann Schweiz AG</a:t>
            </a:r>
            <a:endParaRPr lang="de-CH" dirty="0"/>
          </a:p>
        </p:txBody>
      </p:sp>
    </p:spTree>
    <p:extLst>
      <p:ext uri="{BB962C8B-B14F-4D97-AF65-F5344CB8AC3E}">
        <p14:creationId xmlns:p14="http://schemas.microsoft.com/office/powerpoint/2010/main" val="34501238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B41F63E-DCE8-4A72-B947-A78C5A5D1678}"/>
              </a:ext>
            </a:extLst>
          </p:cNvPr>
          <p:cNvSpPr>
            <a:spLocks noGrp="1"/>
          </p:cNvSpPr>
          <p:nvPr>
            <p:ph type="title"/>
          </p:nvPr>
        </p:nvSpPr>
        <p:spPr>
          <a:xfrm>
            <a:off x="839788" y="365125"/>
            <a:ext cx="10515600" cy="1325563"/>
          </a:xfrm>
        </p:spPr>
        <p:txBody>
          <a:bodyPr/>
          <a:lstStyle/>
          <a:p>
            <a:r>
              <a:rPr lang="de-DE"/>
              <a:t>Mastertitelformat bearbeiten</a:t>
            </a:r>
            <a:endParaRPr lang="de-CH" dirty="0"/>
          </a:p>
        </p:txBody>
      </p:sp>
      <p:sp>
        <p:nvSpPr>
          <p:cNvPr id="3" name="Textplatzhalter 2">
            <a:extLst>
              <a:ext uri="{FF2B5EF4-FFF2-40B4-BE49-F238E27FC236}">
                <a16:creationId xmlns:a16="http://schemas.microsoft.com/office/drawing/2014/main" id="{273A2F65-3429-4FC4-AE42-2FAC43B751F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D86836EE-50DB-415B-B588-D6B53AF86060}"/>
              </a:ext>
            </a:extLst>
          </p:cNvPr>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5" name="Textplatzhalter 4">
            <a:extLst>
              <a:ext uri="{FF2B5EF4-FFF2-40B4-BE49-F238E27FC236}">
                <a16:creationId xmlns:a16="http://schemas.microsoft.com/office/drawing/2014/main" id="{42119EE9-1C3F-4F8C-AEDC-2A30343768B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57A1FC1B-5A9B-4491-88E9-508F2BC9344B}"/>
              </a:ext>
            </a:extLst>
          </p:cNvPr>
          <p:cNvSpPr>
            <a:spLocks noGrp="1"/>
          </p:cNvSpPr>
          <p:nvPr>
            <p:ph sz="quarter" idx="4"/>
          </p:nvPr>
        </p:nvSpPr>
        <p:spPr>
          <a:xfrm>
            <a:off x="6169024" y="2546749"/>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10" name="Datumsplatzhalter 3">
            <a:extLst>
              <a:ext uri="{FF2B5EF4-FFF2-40B4-BE49-F238E27FC236}">
                <a16:creationId xmlns:a16="http://schemas.microsoft.com/office/drawing/2014/main" id="{78968696-B458-4FBD-9D43-63EF33C7E97B}"/>
              </a:ext>
            </a:extLst>
          </p:cNvPr>
          <p:cNvSpPr>
            <a:spLocks noGrp="1"/>
          </p:cNvSpPr>
          <p:nvPr>
            <p:ph type="dt" sz="half" idx="10"/>
          </p:nvPr>
        </p:nvSpPr>
        <p:spPr>
          <a:xfrm>
            <a:off x="838199" y="6356350"/>
            <a:ext cx="3889075" cy="365125"/>
          </a:xfrm>
          <a:prstGeom prst="rect">
            <a:avLst/>
          </a:prstGeom>
        </p:spPr>
        <p:txBody>
          <a:bodyPr vert="horz" lIns="9144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r>
              <a:rPr lang="de-CH" i="1"/>
              <a:t>www.klv.ch / Download / Wirtschaft &amp; Politik aktuell</a:t>
            </a:r>
            <a:endParaRPr lang="de-CH" i="1" dirty="0"/>
          </a:p>
        </p:txBody>
      </p:sp>
      <p:sp>
        <p:nvSpPr>
          <p:cNvPr id="12" name="Foliennummernplatzhalter 5">
            <a:extLst>
              <a:ext uri="{FF2B5EF4-FFF2-40B4-BE49-F238E27FC236}">
                <a16:creationId xmlns:a16="http://schemas.microsoft.com/office/drawing/2014/main" id="{892B6188-A5C3-436A-8DFD-7FDDEE80C1AB}"/>
              </a:ext>
            </a:extLst>
          </p:cNvPr>
          <p:cNvSpPr>
            <a:spLocks noGrp="1"/>
          </p:cNvSpPr>
          <p:nvPr>
            <p:ph type="sldNum" sz="quarter" idx="12"/>
          </p:nvPr>
        </p:nvSpPr>
        <p:spPr>
          <a:xfrm>
            <a:off x="4390846" y="6366471"/>
            <a:ext cx="41148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fld id="{EBAEE1EB-8B44-4728-A11F-54C2BBCC5F47}" type="slidenum">
              <a:rPr lang="de-CH" smtClean="0"/>
              <a:pPr/>
              <a:t>‹Nr.›</a:t>
            </a:fld>
            <a:endParaRPr lang="de-CH" dirty="0"/>
          </a:p>
        </p:txBody>
      </p:sp>
      <p:sp>
        <p:nvSpPr>
          <p:cNvPr id="13" name="Fußzeilenplatzhalter 3">
            <a:extLst>
              <a:ext uri="{FF2B5EF4-FFF2-40B4-BE49-F238E27FC236}">
                <a16:creationId xmlns:a16="http://schemas.microsoft.com/office/drawing/2014/main" id="{E13E336E-89B7-4F0D-AE63-B2B2A4932271}"/>
              </a:ext>
            </a:extLst>
          </p:cNvPr>
          <p:cNvSpPr>
            <a:spLocks noGrp="1"/>
          </p:cNvSpPr>
          <p:nvPr>
            <p:ph type="ftr" sz="quarter" idx="11"/>
          </p:nvPr>
        </p:nvSpPr>
        <p:spPr>
          <a:xfrm>
            <a:off x="7313842" y="6356349"/>
            <a:ext cx="4114800" cy="365125"/>
          </a:xfrm>
        </p:spPr>
        <p:txBody>
          <a:bodyPr/>
          <a:lstStyle/>
          <a:p>
            <a:r>
              <a:rPr lang="de-CH" dirty="0">
                <a:latin typeface="bs Thomas Sans 1" panose="00000500000000000000" pitchFamily="50" charset="0"/>
                <a:ea typeface="bs Thomas Sans 1" panose="00000500000000000000" pitchFamily="50" charset="0"/>
              </a:rPr>
              <a:t>© Westermann Schweiz AG</a:t>
            </a:r>
            <a:endParaRPr lang="de-CH" dirty="0"/>
          </a:p>
        </p:txBody>
      </p:sp>
    </p:spTree>
    <p:extLst>
      <p:ext uri="{BB962C8B-B14F-4D97-AF65-F5344CB8AC3E}">
        <p14:creationId xmlns:p14="http://schemas.microsoft.com/office/powerpoint/2010/main" val="19568223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5A6C18E-3AC2-4EA5-828E-8E8B1930D2F6}"/>
              </a:ext>
            </a:extLst>
          </p:cNvPr>
          <p:cNvSpPr>
            <a:spLocks noGrp="1"/>
          </p:cNvSpPr>
          <p:nvPr>
            <p:ph type="title"/>
          </p:nvPr>
        </p:nvSpPr>
        <p:spPr/>
        <p:txBody>
          <a:bodyPr/>
          <a:lstStyle/>
          <a:p>
            <a:r>
              <a:rPr lang="de-DE"/>
              <a:t>Mastertitelformat bearbeiten</a:t>
            </a:r>
            <a:endParaRPr lang="de-CH"/>
          </a:p>
        </p:txBody>
      </p:sp>
      <p:sp>
        <p:nvSpPr>
          <p:cNvPr id="6" name="Datumsplatzhalter 3">
            <a:extLst>
              <a:ext uri="{FF2B5EF4-FFF2-40B4-BE49-F238E27FC236}">
                <a16:creationId xmlns:a16="http://schemas.microsoft.com/office/drawing/2014/main" id="{4E07D317-AF4D-49A8-92AF-77B995C219FB}"/>
              </a:ext>
            </a:extLst>
          </p:cNvPr>
          <p:cNvSpPr>
            <a:spLocks noGrp="1"/>
          </p:cNvSpPr>
          <p:nvPr>
            <p:ph type="dt" sz="half" idx="2"/>
          </p:nvPr>
        </p:nvSpPr>
        <p:spPr>
          <a:xfrm>
            <a:off x="838199" y="6356350"/>
            <a:ext cx="3889075" cy="365125"/>
          </a:xfrm>
          <a:prstGeom prst="rect">
            <a:avLst/>
          </a:prstGeom>
        </p:spPr>
        <p:txBody>
          <a:bodyPr vert="horz" lIns="9144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r>
              <a:rPr lang="de-CH" i="1"/>
              <a:t>www.klv.ch / Download / Wirtschaft &amp; Politik aktuell</a:t>
            </a:r>
            <a:endParaRPr lang="de-CH" i="1" dirty="0"/>
          </a:p>
        </p:txBody>
      </p:sp>
      <p:sp>
        <p:nvSpPr>
          <p:cNvPr id="8" name="Foliennummernplatzhalter 5">
            <a:extLst>
              <a:ext uri="{FF2B5EF4-FFF2-40B4-BE49-F238E27FC236}">
                <a16:creationId xmlns:a16="http://schemas.microsoft.com/office/drawing/2014/main" id="{242122A6-4BE4-45AA-9CAB-A8F9EE353D85}"/>
              </a:ext>
            </a:extLst>
          </p:cNvPr>
          <p:cNvSpPr>
            <a:spLocks noGrp="1"/>
          </p:cNvSpPr>
          <p:nvPr>
            <p:ph type="sldNum" sz="quarter" idx="4"/>
          </p:nvPr>
        </p:nvSpPr>
        <p:spPr>
          <a:xfrm>
            <a:off x="4390846" y="6366471"/>
            <a:ext cx="41148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fld id="{EBAEE1EB-8B44-4728-A11F-54C2BBCC5F47}" type="slidenum">
              <a:rPr lang="de-CH" smtClean="0"/>
              <a:pPr/>
              <a:t>‹Nr.›</a:t>
            </a:fld>
            <a:endParaRPr lang="de-CH" dirty="0"/>
          </a:p>
        </p:txBody>
      </p:sp>
      <p:sp>
        <p:nvSpPr>
          <p:cNvPr id="9" name="Fußzeilenplatzhalter 3">
            <a:extLst>
              <a:ext uri="{FF2B5EF4-FFF2-40B4-BE49-F238E27FC236}">
                <a16:creationId xmlns:a16="http://schemas.microsoft.com/office/drawing/2014/main" id="{D0324046-7920-4FD6-B96C-921EDDC627E8}"/>
              </a:ext>
            </a:extLst>
          </p:cNvPr>
          <p:cNvSpPr>
            <a:spLocks noGrp="1"/>
          </p:cNvSpPr>
          <p:nvPr>
            <p:ph type="ftr" sz="quarter" idx="11"/>
          </p:nvPr>
        </p:nvSpPr>
        <p:spPr>
          <a:xfrm>
            <a:off x="7313842" y="6356349"/>
            <a:ext cx="4114800" cy="365125"/>
          </a:xfrm>
        </p:spPr>
        <p:txBody>
          <a:bodyPr/>
          <a:lstStyle/>
          <a:p>
            <a:r>
              <a:rPr lang="de-CH" dirty="0">
                <a:latin typeface="bs Thomas Sans 1" panose="00000500000000000000" pitchFamily="50" charset="0"/>
                <a:ea typeface="bs Thomas Sans 1" panose="00000500000000000000" pitchFamily="50" charset="0"/>
              </a:rPr>
              <a:t>© Westermann Schweiz AG</a:t>
            </a:r>
            <a:endParaRPr lang="de-CH" dirty="0"/>
          </a:p>
        </p:txBody>
      </p:sp>
    </p:spTree>
    <p:extLst>
      <p:ext uri="{BB962C8B-B14F-4D97-AF65-F5344CB8AC3E}">
        <p14:creationId xmlns:p14="http://schemas.microsoft.com/office/powerpoint/2010/main" val="24028644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5" name="Datumsplatzhalter 3">
            <a:extLst>
              <a:ext uri="{FF2B5EF4-FFF2-40B4-BE49-F238E27FC236}">
                <a16:creationId xmlns:a16="http://schemas.microsoft.com/office/drawing/2014/main" id="{0F1DBB04-B154-48CD-A230-C23DEFA6AAB8}"/>
              </a:ext>
            </a:extLst>
          </p:cNvPr>
          <p:cNvSpPr>
            <a:spLocks noGrp="1"/>
          </p:cNvSpPr>
          <p:nvPr>
            <p:ph type="dt" sz="half" idx="2"/>
          </p:nvPr>
        </p:nvSpPr>
        <p:spPr>
          <a:xfrm>
            <a:off x="838199" y="6356350"/>
            <a:ext cx="3889075" cy="365125"/>
          </a:xfrm>
          <a:prstGeom prst="rect">
            <a:avLst/>
          </a:prstGeom>
        </p:spPr>
        <p:txBody>
          <a:bodyPr vert="horz" lIns="9144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r>
              <a:rPr lang="de-CH" i="1"/>
              <a:t>www.klv.ch / Download / Wirtschaft &amp; Politik aktuell</a:t>
            </a:r>
            <a:endParaRPr lang="de-CH" i="1" dirty="0"/>
          </a:p>
        </p:txBody>
      </p:sp>
      <p:sp>
        <p:nvSpPr>
          <p:cNvPr id="7" name="Foliennummernplatzhalter 5">
            <a:extLst>
              <a:ext uri="{FF2B5EF4-FFF2-40B4-BE49-F238E27FC236}">
                <a16:creationId xmlns:a16="http://schemas.microsoft.com/office/drawing/2014/main" id="{0F25A9B1-BE0E-44EC-B309-84C91B17D4DE}"/>
              </a:ext>
            </a:extLst>
          </p:cNvPr>
          <p:cNvSpPr>
            <a:spLocks noGrp="1"/>
          </p:cNvSpPr>
          <p:nvPr>
            <p:ph type="sldNum" sz="quarter" idx="4"/>
          </p:nvPr>
        </p:nvSpPr>
        <p:spPr>
          <a:xfrm>
            <a:off x="4390846" y="6366471"/>
            <a:ext cx="41148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fld id="{EBAEE1EB-8B44-4728-A11F-54C2BBCC5F47}" type="slidenum">
              <a:rPr lang="de-CH" smtClean="0"/>
              <a:pPr/>
              <a:t>‹Nr.›</a:t>
            </a:fld>
            <a:endParaRPr lang="de-CH" dirty="0"/>
          </a:p>
        </p:txBody>
      </p:sp>
      <p:sp>
        <p:nvSpPr>
          <p:cNvPr id="8" name="Fußzeilenplatzhalter 3">
            <a:extLst>
              <a:ext uri="{FF2B5EF4-FFF2-40B4-BE49-F238E27FC236}">
                <a16:creationId xmlns:a16="http://schemas.microsoft.com/office/drawing/2014/main" id="{DB1EE1B9-BEF0-4C2D-B1BF-F85491D64B43}"/>
              </a:ext>
            </a:extLst>
          </p:cNvPr>
          <p:cNvSpPr>
            <a:spLocks noGrp="1"/>
          </p:cNvSpPr>
          <p:nvPr>
            <p:ph type="ftr" sz="quarter" idx="11"/>
          </p:nvPr>
        </p:nvSpPr>
        <p:spPr>
          <a:xfrm>
            <a:off x="7313842" y="6356349"/>
            <a:ext cx="4114800" cy="365125"/>
          </a:xfrm>
        </p:spPr>
        <p:txBody>
          <a:bodyPr/>
          <a:lstStyle/>
          <a:p>
            <a:r>
              <a:rPr lang="de-CH" dirty="0">
                <a:latin typeface="bs Thomas Sans 1" panose="00000500000000000000" pitchFamily="50" charset="0"/>
                <a:ea typeface="bs Thomas Sans 1" panose="00000500000000000000" pitchFamily="50" charset="0"/>
              </a:rPr>
              <a:t>© Westermann Schweiz AG</a:t>
            </a:r>
            <a:endParaRPr lang="de-CH" dirty="0"/>
          </a:p>
        </p:txBody>
      </p:sp>
    </p:spTree>
    <p:extLst>
      <p:ext uri="{BB962C8B-B14F-4D97-AF65-F5344CB8AC3E}">
        <p14:creationId xmlns:p14="http://schemas.microsoft.com/office/powerpoint/2010/main" val="37882267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DA32835-8DF7-4AD0-AF2E-B0D3ABFBF696}"/>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endParaRPr lang="de-CH"/>
          </a:p>
        </p:txBody>
      </p:sp>
      <p:sp>
        <p:nvSpPr>
          <p:cNvPr id="3" name="Inhaltsplatzhalter 2">
            <a:extLst>
              <a:ext uri="{FF2B5EF4-FFF2-40B4-BE49-F238E27FC236}">
                <a16:creationId xmlns:a16="http://schemas.microsoft.com/office/drawing/2014/main" id="{4BC78BE9-7266-49B4-9A34-019EDCADF35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4" name="Textplatzhalter 3">
            <a:extLst>
              <a:ext uri="{FF2B5EF4-FFF2-40B4-BE49-F238E27FC236}">
                <a16:creationId xmlns:a16="http://schemas.microsoft.com/office/drawing/2014/main" id="{D05801F1-22B0-4178-A1EC-2D14A9F1EC4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8" name="Datumsplatzhalter 3">
            <a:extLst>
              <a:ext uri="{FF2B5EF4-FFF2-40B4-BE49-F238E27FC236}">
                <a16:creationId xmlns:a16="http://schemas.microsoft.com/office/drawing/2014/main" id="{F5F7001A-51E0-4BAA-A77E-FF733E119687}"/>
              </a:ext>
            </a:extLst>
          </p:cNvPr>
          <p:cNvSpPr>
            <a:spLocks noGrp="1"/>
          </p:cNvSpPr>
          <p:nvPr>
            <p:ph type="dt" sz="half" idx="10"/>
          </p:nvPr>
        </p:nvSpPr>
        <p:spPr>
          <a:xfrm>
            <a:off x="838199" y="6356350"/>
            <a:ext cx="3889075" cy="365125"/>
          </a:xfrm>
          <a:prstGeom prst="rect">
            <a:avLst/>
          </a:prstGeom>
        </p:spPr>
        <p:txBody>
          <a:bodyPr vert="horz" lIns="9144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r>
              <a:rPr lang="de-CH" i="1"/>
              <a:t>www.klv.ch / Download / Wirtschaft &amp; Politik aktuell</a:t>
            </a:r>
            <a:endParaRPr lang="de-CH" i="1" dirty="0"/>
          </a:p>
        </p:txBody>
      </p:sp>
      <p:sp>
        <p:nvSpPr>
          <p:cNvPr id="10" name="Foliennummernplatzhalter 5">
            <a:extLst>
              <a:ext uri="{FF2B5EF4-FFF2-40B4-BE49-F238E27FC236}">
                <a16:creationId xmlns:a16="http://schemas.microsoft.com/office/drawing/2014/main" id="{38ED76E7-59BF-4983-B0D7-C86BA1B78777}"/>
              </a:ext>
            </a:extLst>
          </p:cNvPr>
          <p:cNvSpPr>
            <a:spLocks noGrp="1"/>
          </p:cNvSpPr>
          <p:nvPr>
            <p:ph type="sldNum" sz="quarter" idx="4"/>
          </p:nvPr>
        </p:nvSpPr>
        <p:spPr>
          <a:xfrm>
            <a:off x="4390846" y="6366471"/>
            <a:ext cx="41148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fld id="{EBAEE1EB-8B44-4728-A11F-54C2BBCC5F47}" type="slidenum">
              <a:rPr lang="de-CH" smtClean="0"/>
              <a:pPr/>
              <a:t>‹Nr.›</a:t>
            </a:fld>
            <a:endParaRPr lang="de-CH" dirty="0"/>
          </a:p>
        </p:txBody>
      </p:sp>
      <p:sp>
        <p:nvSpPr>
          <p:cNvPr id="11" name="Fußzeilenplatzhalter 3">
            <a:extLst>
              <a:ext uri="{FF2B5EF4-FFF2-40B4-BE49-F238E27FC236}">
                <a16:creationId xmlns:a16="http://schemas.microsoft.com/office/drawing/2014/main" id="{F843D215-5B67-4558-A748-963636392628}"/>
              </a:ext>
            </a:extLst>
          </p:cNvPr>
          <p:cNvSpPr>
            <a:spLocks noGrp="1"/>
          </p:cNvSpPr>
          <p:nvPr>
            <p:ph type="ftr" sz="quarter" idx="11"/>
          </p:nvPr>
        </p:nvSpPr>
        <p:spPr>
          <a:xfrm>
            <a:off x="7313842" y="6356349"/>
            <a:ext cx="4114800" cy="365125"/>
          </a:xfrm>
        </p:spPr>
        <p:txBody>
          <a:bodyPr/>
          <a:lstStyle/>
          <a:p>
            <a:r>
              <a:rPr lang="de-CH" dirty="0">
                <a:latin typeface="bs Thomas Sans 1" panose="00000500000000000000" pitchFamily="50" charset="0"/>
                <a:ea typeface="bs Thomas Sans 1" panose="00000500000000000000" pitchFamily="50" charset="0"/>
              </a:rPr>
              <a:t>© Westermann Schweiz AG</a:t>
            </a:r>
            <a:endParaRPr lang="de-CH" dirty="0"/>
          </a:p>
        </p:txBody>
      </p:sp>
    </p:spTree>
    <p:extLst>
      <p:ext uri="{BB962C8B-B14F-4D97-AF65-F5344CB8AC3E}">
        <p14:creationId xmlns:p14="http://schemas.microsoft.com/office/powerpoint/2010/main" val="3349375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jpg"/><Relationship Id="rId2" Type="http://schemas.openxmlformats.org/officeDocument/2006/relationships/slideLayout" Target="../slideLayouts/slideLayout2.xml"/><Relationship Id="rId16"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E5A0F49D-296C-45BA-BD96-406907AC1751}"/>
              </a:ext>
            </a:extLst>
          </p:cNvPr>
          <p:cNvSpPr>
            <a:spLocks noGrp="1"/>
          </p:cNvSpPr>
          <p:nvPr>
            <p:ph type="title"/>
          </p:nvPr>
        </p:nvSpPr>
        <p:spPr>
          <a:xfrm>
            <a:off x="838200" y="495001"/>
            <a:ext cx="10515600" cy="1325563"/>
          </a:xfrm>
          <a:prstGeom prst="rect">
            <a:avLst/>
          </a:prstGeom>
        </p:spPr>
        <p:txBody>
          <a:bodyPr vert="horz" lIns="91440" tIns="45720" rIns="91440" bIns="45720" rtlCol="0" anchor="ctr">
            <a:normAutofit/>
          </a:bodyPr>
          <a:lstStyle/>
          <a:p>
            <a:r>
              <a:rPr lang="de-DE" dirty="0"/>
              <a:t>Mastertitelformat bearbeiten</a:t>
            </a:r>
            <a:endParaRPr lang="de-CH" dirty="0"/>
          </a:p>
        </p:txBody>
      </p:sp>
      <p:sp>
        <p:nvSpPr>
          <p:cNvPr id="3" name="Textplatzhalter 2">
            <a:extLst>
              <a:ext uri="{FF2B5EF4-FFF2-40B4-BE49-F238E27FC236}">
                <a16:creationId xmlns:a16="http://schemas.microsoft.com/office/drawing/2014/main" id="{1DB3709A-A413-4334-BCDB-5E4A0710A45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de-CH" dirty="0"/>
          </a:p>
        </p:txBody>
      </p:sp>
      <p:sp>
        <p:nvSpPr>
          <p:cNvPr id="5" name="Fußzeilenplatzhalter 4">
            <a:extLst>
              <a:ext uri="{FF2B5EF4-FFF2-40B4-BE49-F238E27FC236}">
                <a16:creationId xmlns:a16="http://schemas.microsoft.com/office/drawing/2014/main" id="{89263A95-8E87-4E8D-9066-03FA9FA824E5}"/>
              </a:ext>
            </a:extLst>
          </p:cNvPr>
          <p:cNvSpPr>
            <a:spLocks noGrp="1"/>
          </p:cNvSpPr>
          <p:nvPr>
            <p:ph type="ftr" sz="quarter" idx="3"/>
          </p:nvPr>
        </p:nvSpPr>
        <p:spPr>
          <a:xfrm>
            <a:off x="7313842" y="6356349"/>
            <a:ext cx="4114800" cy="365125"/>
          </a:xfrm>
          <a:prstGeom prst="rect">
            <a:avLst/>
          </a:prstGeom>
        </p:spPr>
        <p:txBody>
          <a:bodyPr vert="horz" lIns="91440" tIns="45720" rIns="91440" bIns="45720" rtlCol="0" anchor="ctr"/>
          <a:lstStyle>
            <a:lvl1pPr algn="r">
              <a:defRPr sz="1200" i="1">
                <a:solidFill>
                  <a:schemeClr val="tx1">
                    <a:tint val="75000"/>
                  </a:schemeClr>
                </a:solidFill>
                <a:latin typeface="Arial" panose="020B0604020202020204" pitchFamily="34" charset="0"/>
                <a:cs typeface="Arial" panose="020B0604020202020204" pitchFamily="34" charset="0"/>
              </a:defRPr>
            </a:lvl1pPr>
          </a:lstStyle>
          <a:p>
            <a:r>
              <a:rPr lang="de-CH" dirty="0">
                <a:latin typeface="bs Thomas Sans 1" panose="00000500000000000000" pitchFamily="50" charset="0"/>
                <a:ea typeface="bs Thomas Sans 1" panose="00000500000000000000" pitchFamily="50" charset="0"/>
              </a:rPr>
              <a:t>© Westermann Schweiz AG</a:t>
            </a:r>
            <a:endParaRPr lang="de-CH" dirty="0"/>
          </a:p>
        </p:txBody>
      </p:sp>
      <p:sp>
        <p:nvSpPr>
          <p:cNvPr id="6" name="Foliennummernplatzhalter 5">
            <a:extLst>
              <a:ext uri="{FF2B5EF4-FFF2-40B4-BE49-F238E27FC236}">
                <a16:creationId xmlns:a16="http://schemas.microsoft.com/office/drawing/2014/main" id="{3B325B05-C9C6-4BD3-9653-9FC06C04B857}"/>
              </a:ext>
            </a:extLst>
          </p:cNvPr>
          <p:cNvSpPr>
            <a:spLocks noGrp="1"/>
          </p:cNvSpPr>
          <p:nvPr>
            <p:ph type="sldNum" sz="quarter" idx="4"/>
          </p:nvPr>
        </p:nvSpPr>
        <p:spPr>
          <a:xfrm>
            <a:off x="4952999" y="6366471"/>
            <a:ext cx="2360844"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fld id="{EBAEE1EB-8B44-4728-A11F-54C2BBCC5F47}" type="slidenum">
              <a:rPr lang="de-CH" smtClean="0"/>
              <a:pPr/>
              <a:t>‹Nr.›</a:t>
            </a:fld>
            <a:endParaRPr lang="de-CH" dirty="0"/>
          </a:p>
        </p:txBody>
      </p:sp>
      <p:sp>
        <p:nvSpPr>
          <p:cNvPr id="8" name="Rechteck 7">
            <a:extLst>
              <a:ext uri="{FF2B5EF4-FFF2-40B4-BE49-F238E27FC236}">
                <a16:creationId xmlns:a16="http://schemas.microsoft.com/office/drawing/2014/main" id="{B5F842B8-934B-440D-B277-92E8F2465AD8}"/>
              </a:ext>
            </a:extLst>
          </p:cNvPr>
          <p:cNvSpPr/>
          <p:nvPr/>
        </p:nvSpPr>
        <p:spPr bwMode="auto">
          <a:xfrm>
            <a:off x="2" y="1"/>
            <a:ext cx="8082728" cy="641340"/>
          </a:xfrm>
          <a:prstGeom prst="rect">
            <a:avLst/>
          </a:prstGeom>
          <a:gradFill>
            <a:gsLst>
              <a:gs pos="0">
                <a:schemeClr val="accent5">
                  <a:lumMod val="50000"/>
                </a:schemeClr>
              </a:gs>
              <a:gs pos="100000">
                <a:schemeClr val="bg1"/>
              </a:gs>
              <a:gs pos="100000">
                <a:schemeClr val="accent1">
                  <a:shade val="100000"/>
                  <a:satMod val="115000"/>
                </a:schemeClr>
              </a:gs>
            </a:gsLst>
            <a:lin ang="0" scaled="1"/>
          </a:gradFill>
          <a:ln w="9525" cap="flat" cmpd="sng" algn="ctr">
            <a:noFill/>
            <a:prstDash val="solid"/>
            <a:round/>
            <a:headEnd type="none" w="med" len="med"/>
            <a:tailEnd type="none" w="med" len="med"/>
          </a:ln>
          <a:effectLst/>
        </p:spPr>
        <p:txBody>
          <a:bodyPr wrap="none" anchor="ctr"/>
          <a:lstStyle/>
          <a:p>
            <a:r>
              <a:rPr lang="de-CH" sz="1800" b="1" dirty="0">
                <a:solidFill>
                  <a:schemeClr val="bg1"/>
                </a:solidFill>
                <a:latin typeface="Arial" panose="020B0604020202020204" pitchFamily="34" charset="0"/>
                <a:cs typeface="Arial" panose="020B0604020202020204" pitchFamily="34" charset="0"/>
              </a:rPr>
              <a:t>«Wirtschaft &amp; Politik aktuell», 26.</a:t>
            </a:r>
            <a:r>
              <a:rPr lang="de-CH" sz="1800" b="1" baseline="0" dirty="0">
                <a:solidFill>
                  <a:schemeClr val="bg1"/>
                </a:solidFill>
                <a:latin typeface="Arial" panose="020B0604020202020204" pitchFamily="34" charset="0"/>
                <a:cs typeface="Arial" panose="020B0604020202020204" pitchFamily="34" charset="0"/>
              </a:rPr>
              <a:t> Ausgabe </a:t>
            </a:r>
          </a:p>
          <a:p>
            <a:pPr marL="0" marR="0" lvl="0" indent="0" algn="l" defTabSz="914400" rtl="0" eaLnBrk="1" fontAlgn="auto" latinLnBrk="0" hangingPunct="1">
              <a:lnSpc>
                <a:spcPct val="100000"/>
              </a:lnSpc>
              <a:spcBef>
                <a:spcPts val="0"/>
              </a:spcBef>
              <a:spcAft>
                <a:spcPts val="0"/>
              </a:spcAft>
              <a:buClrTx/>
              <a:buSzTx/>
              <a:buFontTx/>
              <a:buNone/>
              <a:tabLst/>
              <a:defRPr/>
            </a:pPr>
            <a:r>
              <a:rPr lang="de-CH" sz="1800" b="1" dirty="0">
                <a:solidFill>
                  <a:schemeClr val="accent3"/>
                </a:solidFill>
              </a:rPr>
              <a:t>Keine 10-Millionen-Schweiz! Nachhaltigkeitsinitiative</a:t>
            </a:r>
            <a:r>
              <a:rPr lang="de-CH" sz="1800" dirty="0">
                <a:solidFill>
                  <a:schemeClr val="tx1">
                    <a:lumMod val="75000"/>
                    <a:lumOff val="25000"/>
                  </a:schemeClr>
                </a:solidFill>
                <a:latin typeface="Arial" panose="020B0604020202020204" pitchFamily="34" charset="0"/>
                <a:cs typeface="Arial" panose="020B0604020202020204" pitchFamily="34" charset="0"/>
              </a:rPr>
              <a:t>	</a:t>
            </a:r>
          </a:p>
        </p:txBody>
      </p:sp>
      <p:grpSp>
        <p:nvGrpSpPr>
          <p:cNvPr id="19" name="Gruppieren 18">
            <a:extLst>
              <a:ext uri="{FF2B5EF4-FFF2-40B4-BE49-F238E27FC236}">
                <a16:creationId xmlns:a16="http://schemas.microsoft.com/office/drawing/2014/main" id="{78F535C4-5F75-463F-B725-DD722AA03659}"/>
              </a:ext>
            </a:extLst>
          </p:cNvPr>
          <p:cNvGrpSpPr/>
          <p:nvPr/>
        </p:nvGrpSpPr>
        <p:grpSpPr>
          <a:xfrm>
            <a:off x="8571976" y="73051"/>
            <a:ext cx="3271070" cy="568290"/>
            <a:chOff x="8571976" y="74749"/>
            <a:chExt cx="3271070" cy="498351"/>
          </a:xfrm>
        </p:grpSpPr>
        <p:pic>
          <p:nvPicPr>
            <p:cNvPr id="15" name="Grafik 14" descr="Ein Bild, das Zeichnung enthält.&#10;&#10;Automatisch generierte Beschreibung">
              <a:extLst>
                <a:ext uri="{FF2B5EF4-FFF2-40B4-BE49-F238E27FC236}">
                  <a16:creationId xmlns:a16="http://schemas.microsoft.com/office/drawing/2014/main" id="{BAC83298-267A-46D2-B0CA-E06CCAD3D9C4}"/>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8571976" y="74749"/>
              <a:ext cx="602548" cy="482857"/>
            </a:xfrm>
            <a:prstGeom prst="rect">
              <a:avLst/>
            </a:prstGeom>
          </p:spPr>
        </p:pic>
        <p:pic>
          <p:nvPicPr>
            <p:cNvPr id="12" name="Grafik 11">
              <a:extLst>
                <a:ext uri="{FF2B5EF4-FFF2-40B4-BE49-F238E27FC236}">
                  <a16:creationId xmlns:a16="http://schemas.microsoft.com/office/drawing/2014/main" id="{F02355BF-BE78-4327-8188-F72B14B2DEF0}"/>
                </a:ext>
              </a:extLst>
            </p:cNvPr>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11321753" y="74749"/>
              <a:ext cx="521293" cy="498351"/>
            </a:xfrm>
            <a:prstGeom prst="rect">
              <a:avLst/>
            </a:prstGeom>
          </p:spPr>
        </p:pic>
      </p:grpSp>
      <p:pic>
        <p:nvPicPr>
          <p:cNvPr id="7" name="Grafik 6" descr="Ein Bild, das Text enthält.&#10;&#10;Automatisch generierte Beschreibung">
            <a:extLst>
              <a:ext uri="{FF2B5EF4-FFF2-40B4-BE49-F238E27FC236}">
                <a16:creationId xmlns:a16="http://schemas.microsoft.com/office/drawing/2014/main" id="{8DC4C72E-7DD8-D75F-5274-C3699E32F1E5}"/>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9461500" y="75800"/>
            <a:ext cx="1575462" cy="497300"/>
          </a:xfrm>
          <a:prstGeom prst="rect">
            <a:avLst/>
          </a:prstGeom>
        </p:spPr>
      </p:pic>
      <p:grpSp>
        <p:nvGrpSpPr>
          <p:cNvPr id="10" name="Gruppieren 9">
            <a:extLst>
              <a:ext uri="{FF2B5EF4-FFF2-40B4-BE49-F238E27FC236}">
                <a16:creationId xmlns:a16="http://schemas.microsoft.com/office/drawing/2014/main" id="{8E1BA576-0A0F-7E42-06B2-48E9C3C37E24}"/>
              </a:ext>
            </a:extLst>
          </p:cNvPr>
          <p:cNvGrpSpPr/>
          <p:nvPr userDrawn="1"/>
        </p:nvGrpSpPr>
        <p:grpSpPr>
          <a:xfrm>
            <a:off x="8571976" y="73051"/>
            <a:ext cx="3271070" cy="568290"/>
            <a:chOff x="8571976" y="74749"/>
            <a:chExt cx="3271070" cy="498351"/>
          </a:xfrm>
        </p:grpSpPr>
        <p:pic>
          <p:nvPicPr>
            <p:cNvPr id="11" name="Grafik 10" descr="Ein Bild, das Zeichnung enthält.&#10;&#10;Automatisch generierte Beschreibung">
              <a:extLst>
                <a:ext uri="{FF2B5EF4-FFF2-40B4-BE49-F238E27FC236}">
                  <a16:creationId xmlns:a16="http://schemas.microsoft.com/office/drawing/2014/main" id="{16D6B744-70F6-28ED-CF00-E4175F0A6BF6}"/>
                </a:ext>
              </a:extLst>
            </p:cNvPr>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8571976" y="74749"/>
              <a:ext cx="602548" cy="482857"/>
            </a:xfrm>
            <a:prstGeom prst="rect">
              <a:avLst/>
            </a:prstGeom>
          </p:spPr>
        </p:pic>
        <p:pic>
          <p:nvPicPr>
            <p:cNvPr id="13" name="Grafik 12">
              <a:extLst>
                <a:ext uri="{FF2B5EF4-FFF2-40B4-BE49-F238E27FC236}">
                  <a16:creationId xmlns:a16="http://schemas.microsoft.com/office/drawing/2014/main" id="{64443E13-FD40-95E5-0733-88970F1D4EED}"/>
                </a:ext>
              </a:extLst>
            </p:cNvPr>
            <p:cNvPicPr>
              <a:picLocks noChangeAspect="1"/>
            </p:cNvPicPr>
            <p:nvPr userDrawn="1"/>
          </p:nvPicPr>
          <p:blipFill>
            <a:blip r:embed="rId16" cstate="print">
              <a:extLst>
                <a:ext uri="{28A0092B-C50C-407E-A947-70E740481C1C}">
                  <a14:useLocalDpi xmlns:a14="http://schemas.microsoft.com/office/drawing/2010/main" val="0"/>
                </a:ext>
              </a:extLst>
            </a:blip>
            <a:stretch>
              <a:fillRect/>
            </a:stretch>
          </p:blipFill>
          <p:spPr>
            <a:xfrm>
              <a:off x="11321753" y="74749"/>
              <a:ext cx="521293" cy="498351"/>
            </a:xfrm>
            <a:prstGeom prst="rect">
              <a:avLst/>
            </a:prstGeom>
          </p:spPr>
        </p:pic>
      </p:grpSp>
      <p:pic>
        <p:nvPicPr>
          <p:cNvPr id="14" name="Grafik 13" descr="Ein Bild, das Text enthält.&#10;&#10;Automatisch generierte Beschreibung">
            <a:extLst>
              <a:ext uri="{FF2B5EF4-FFF2-40B4-BE49-F238E27FC236}">
                <a16:creationId xmlns:a16="http://schemas.microsoft.com/office/drawing/2014/main" id="{C734045E-5F7F-8048-E0CC-821C0EBF8BC8}"/>
              </a:ext>
            </a:extLst>
          </p:cNvPr>
          <p:cNvPicPr>
            <a:picLocks noChangeAspect="1"/>
          </p:cNvPicPr>
          <p:nvPr userDrawn="1"/>
        </p:nvPicPr>
        <p:blipFill>
          <a:blip r:embed="rId17">
            <a:extLst>
              <a:ext uri="{28A0092B-C50C-407E-A947-70E740481C1C}">
                <a14:useLocalDpi xmlns:a14="http://schemas.microsoft.com/office/drawing/2010/main" val="0"/>
              </a:ext>
            </a:extLst>
          </a:blip>
          <a:stretch>
            <a:fillRect/>
          </a:stretch>
        </p:blipFill>
        <p:spPr>
          <a:xfrm>
            <a:off x="9461500" y="75800"/>
            <a:ext cx="1575462" cy="497300"/>
          </a:xfrm>
          <a:prstGeom prst="rect">
            <a:avLst/>
          </a:prstGeom>
        </p:spPr>
      </p:pic>
      <p:sp>
        <p:nvSpPr>
          <p:cNvPr id="16" name="Datumsplatzhalter 3">
            <a:extLst>
              <a:ext uri="{FF2B5EF4-FFF2-40B4-BE49-F238E27FC236}">
                <a16:creationId xmlns:a16="http://schemas.microsoft.com/office/drawing/2014/main" id="{02406577-FDD2-4FBB-95F2-34595C603AFF}"/>
              </a:ext>
            </a:extLst>
          </p:cNvPr>
          <p:cNvSpPr>
            <a:spLocks noGrp="1"/>
          </p:cNvSpPr>
          <p:nvPr>
            <p:ph type="dt" sz="half" idx="2"/>
          </p:nvPr>
        </p:nvSpPr>
        <p:spPr>
          <a:xfrm>
            <a:off x="838199" y="6356350"/>
            <a:ext cx="4114800" cy="365125"/>
          </a:xfrm>
          <a:prstGeom prst="rect">
            <a:avLst/>
          </a:prstGeom>
        </p:spPr>
        <p:txBody>
          <a:bodyPr vert="horz" lIns="9144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r>
              <a:rPr lang="de-CH" i="1" dirty="0"/>
              <a:t>www.klv.ch </a:t>
            </a:r>
            <a:r>
              <a:rPr lang="de-CH" i="1" dirty="0">
                <a:sym typeface="Wingdings" panose="05000000000000000000" pitchFamily="2" charset="2"/>
              </a:rPr>
              <a:t> </a:t>
            </a:r>
            <a:r>
              <a:rPr lang="de-CH" i="1" dirty="0"/>
              <a:t>Downloads </a:t>
            </a:r>
            <a:r>
              <a:rPr lang="de-CH" i="1" dirty="0">
                <a:sym typeface="Wingdings" panose="05000000000000000000" pitchFamily="2" charset="2"/>
              </a:rPr>
              <a:t></a:t>
            </a:r>
            <a:r>
              <a:rPr lang="de-CH" i="1" dirty="0"/>
              <a:t> Wirtschaft &amp; Politik aktuell</a:t>
            </a:r>
          </a:p>
        </p:txBody>
      </p:sp>
    </p:spTree>
    <p:extLst>
      <p:ext uri="{BB962C8B-B14F-4D97-AF65-F5344CB8AC3E}">
        <p14:creationId xmlns:p14="http://schemas.microsoft.com/office/powerpoint/2010/main" val="3745391413"/>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60" r:id="rId12"/>
    <p:sldLayoutId id="2147483650" r:id="rId13"/>
  </p:sldLayoutIdLst>
  <p:hf hdr="0"/>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customXml" Target="../ink/ink3.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customXml" Target="../ink/ink4.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customXml" Target="../ink/ink5.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customXml" Target="../ink/ink6.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1.xml"/><Relationship Id="rId5" Type="http://schemas.openxmlformats.org/officeDocument/2006/relationships/hyperlink" Target="https://www.srf.ch/play/tv/tagesschau/video/tagesschau-vom-09-03-2026-hauptausgabe?urn=urn:srf:video:82740154-f835-4b63-9bb4-6fb90701ee1c" TargetMode="External"/><Relationship Id="rId4" Type="http://schemas.openxmlformats.org/officeDocument/2006/relationships/hyperlink" Target="https://www.srf.ch/play/tv/tagesschau/video/tagesschau-vom-24-03-2026-hauptausgabe?urn=urn:srf:video:1f65078b-6882-4063-a6b0-628564a095aa" TargetMode="External"/></Relationships>
</file>

<file path=ppt/slides/_rels/slide3.xml.rels><?xml version="1.0" encoding="UTF-8" standalone="yes"?>
<Relationships xmlns="http://schemas.openxmlformats.org/package/2006/relationships"><Relationship Id="rId2" Type="http://schemas.openxmlformats.org/officeDocument/2006/relationships/hyperlink" Target="https://www.fedlex.admin.ch/eli/fga/2025/1262/de" TargetMode="Externa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customXml" Target="../ink/ink1.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customXml" Target="../ink/ink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7013AE4-F7E6-4E62-ADDB-7BC0CA88CC4A}"/>
              </a:ext>
            </a:extLst>
          </p:cNvPr>
          <p:cNvSpPr>
            <a:spLocks noGrp="1"/>
          </p:cNvSpPr>
          <p:nvPr>
            <p:ph type="ctrTitle"/>
          </p:nvPr>
        </p:nvSpPr>
        <p:spPr>
          <a:xfrm>
            <a:off x="1524000" y="3821357"/>
            <a:ext cx="9144000" cy="1546884"/>
          </a:xfrm>
        </p:spPr>
        <p:txBody>
          <a:bodyPr>
            <a:normAutofit/>
          </a:bodyPr>
          <a:lstStyle/>
          <a:p>
            <a:r>
              <a:rPr lang="de-DE" sz="3600" b="1" dirty="0">
                <a:solidFill>
                  <a:srgbClr val="00766B"/>
                </a:solidFill>
              </a:rPr>
              <a:t>Foliensatz für </a:t>
            </a:r>
            <a:br>
              <a:rPr lang="de-DE" sz="3600" b="1" dirty="0">
                <a:solidFill>
                  <a:srgbClr val="00766B"/>
                </a:solidFill>
              </a:rPr>
            </a:br>
            <a:r>
              <a:rPr lang="de-DE" sz="3600" b="1" dirty="0">
                <a:solidFill>
                  <a:srgbClr val="00766B"/>
                </a:solidFill>
              </a:rPr>
              <a:t>«Wirtschaft und Politik aktuell» </a:t>
            </a:r>
            <a:endParaRPr lang="de-CH" sz="3600" b="1" dirty="0">
              <a:solidFill>
                <a:srgbClr val="00766B"/>
              </a:solidFill>
            </a:endParaRPr>
          </a:p>
        </p:txBody>
      </p:sp>
      <p:sp>
        <p:nvSpPr>
          <p:cNvPr id="3" name="Untertitel 2">
            <a:extLst>
              <a:ext uri="{FF2B5EF4-FFF2-40B4-BE49-F238E27FC236}">
                <a16:creationId xmlns:a16="http://schemas.microsoft.com/office/drawing/2014/main" id="{F3184F5D-03B6-477C-8677-2E6B49DFE3CC}"/>
              </a:ext>
            </a:extLst>
          </p:cNvPr>
          <p:cNvSpPr>
            <a:spLocks noGrp="1"/>
          </p:cNvSpPr>
          <p:nvPr>
            <p:ph type="subTitle" idx="1"/>
          </p:nvPr>
        </p:nvSpPr>
        <p:spPr>
          <a:xfrm>
            <a:off x="825500" y="5444912"/>
            <a:ext cx="10477500" cy="1248967"/>
          </a:xfrm>
        </p:spPr>
        <p:txBody>
          <a:bodyPr>
            <a:normAutofit fontScale="85000" lnSpcReduction="20000"/>
          </a:bodyPr>
          <a:lstStyle/>
          <a:p>
            <a:endParaRPr lang="de-CH" b="1" dirty="0">
              <a:solidFill>
                <a:srgbClr val="4C9B3F"/>
              </a:solidFill>
            </a:endParaRPr>
          </a:p>
          <a:p>
            <a:r>
              <a:rPr lang="de-CH" sz="4000" b="1" dirty="0">
                <a:solidFill>
                  <a:srgbClr val="00766B"/>
                </a:solidFill>
              </a:rPr>
              <a:t>Keine 10-Millionen-Schweiz! (Nachhaltigkeitsinitiative)</a:t>
            </a:r>
            <a:endParaRPr lang="de-DE" sz="4000" b="1" dirty="0">
              <a:solidFill>
                <a:srgbClr val="00766B"/>
              </a:solidFill>
            </a:endParaRPr>
          </a:p>
        </p:txBody>
      </p:sp>
      <p:pic>
        <p:nvPicPr>
          <p:cNvPr id="5" name="Grafik 4" descr="Ein Bild, das draußen, Straße enthält.&#10;&#10;Automatisch generierte Beschreibung">
            <a:extLst>
              <a:ext uri="{FF2B5EF4-FFF2-40B4-BE49-F238E27FC236}">
                <a16:creationId xmlns:a16="http://schemas.microsoft.com/office/drawing/2014/main" id="{2F8902A4-A89E-4336-802D-17EBAEC37C9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26018" y="738344"/>
            <a:ext cx="4816127" cy="3210751"/>
          </a:xfrm>
          <a:prstGeom prst="rect">
            <a:avLst/>
          </a:prstGeom>
        </p:spPr>
      </p:pic>
      <p:sp>
        <p:nvSpPr>
          <p:cNvPr id="7" name="Rechteck 6">
            <a:extLst>
              <a:ext uri="{FF2B5EF4-FFF2-40B4-BE49-F238E27FC236}">
                <a16:creationId xmlns:a16="http://schemas.microsoft.com/office/drawing/2014/main" id="{ACA8E701-D5A9-4DBD-BB84-EFCAEC890E3E}"/>
              </a:ext>
            </a:extLst>
          </p:cNvPr>
          <p:cNvSpPr/>
          <p:nvPr/>
        </p:nvSpPr>
        <p:spPr>
          <a:xfrm>
            <a:off x="3455680" y="3934885"/>
            <a:ext cx="1215397" cy="184666"/>
          </a:xfrm>
          <a:prstGeom prst="rect">
            <a:avLst/>
          </a:prstGeom>
        </p:spPr>
        <p:txBody>
          <a:bodyPr wrap="none">
            <a:spAutoFit/>
          </a:bodyPr>
          <a:lstStyle/>
          <a:p>
            <a:r>
              <a:rPr lang="de-DE" sz="600" dirty="0">
                <a:latin typeface="DINOT"/>
              </a:rPr>
              <a:t>© </a:t>
            </a:r>
            <a:r>
              <a:rPr lang="de-DE" sz="600" dirty="0">
                <a:latin typeface="DIN-Regular"/>
              </a:rPr>
              <a:t>Adobe Stock – Markus Mainka</a:t>
            </a:r>
            <a:endParaRPr lang="de-DE" sz="600" dirty="0"/>
          </a:p>
        </p:txBody>
      </p:sp>
    </p:spTree>
    <p:extLst>
      <p:ext uri="{BB962C8B-B14F-4D97-AF65-F5344CB8AC3E}">
        <p14:creationId xmlns:p14="http://schemas.microsoft.com/office/powerpoint/2010/main" val="36720880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98246E-5357-A69A-C08C-21A2EBEA2572}"/>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C125D412-EC4A-6F01-865B-C7DC681581A1}"/>
              </a:ext>
            </a:extLst>
          </p:cNvPr>
          <p:cNvSpPr>
            <a:spLocks noGrp="1"/>
          </p:cNvSpPr>
          <p:nvPr>
            <p:ph type="title"/>
          </p:nvPr>
        </p:nvSpPr>
        <p:spPr/>
        <p:txBody>
          <a:bodyPr>
            <a:normAutofit/>
          </a:bodyPr>
          <a:lstStyle/>
          <a:p>
            <a:r>
              <a:rPr lang="de-DE" sz="3200" dirty="0"/>
              <a:t>Leitfragen</a:t>
            </a:r>
            <a:endParaRPr lang="de-CH" sz="3200" dirty="0"/>
          </a:p>
        </p:txBody>
      </p:sp>
      <p:sp>
        <p:nvSpPr>
          <p:cNvPr id="3" name="Datumsplatzhalter 2">
            <a:extLst>
              <a:ext uri="{FF2B5EF4-FFF2-40B4-BE49-F238E27FC236}">
                <a16:creationId xmlns:a16="http://schemas.microsoft.com/office/drawing/2014/main" id="{789CD03B-8D88-0DF5-E578-917FD7450C20}"/>
              </a:ext>
            </a:extLst>
          </p:cNvPr>
          <p:cNvSpPr>
            <a:spLocks noGrp="1"/>
          </p:cNvSpPr>
          <p:nvPr>
            <p:ph type="dt" sz="half" idx="10"/>
          </p:nvPr>
        </p:nvSpPr>
        <p:spPr/>
        <p:txBody>
          <a:bodyPr/>
          <a:lstStyle/>
          <a:p>
            <a:r>
              <a:rPr lang="de-CH" i="1" dirty="0"/>
              <a:t>www.klv.ch </a:t>
            </a:r>
            <a:r>
              <a:rPr lang="de-CH" i="1" dirty="0">
                <a:sym typeface="Wingdings" panose="05000000000000000000" pitchFamily="2" charset="2"/>
              </a:rPr>
              <a:t> </a:t>
            </a:r>
            <a:r>
              <a:rPr lang="de-CH" i="1" dirty="0"/>
              <a:t>Downloads </a:t>
            </a:r>
            <a:r>
              <a:rPr lang="de-CH" i="1" dirty="0">
                <a:sym typeface="Wingdings" panose="05000000000000000000" pitchFamily="2" charset="2"/>
              </a:rPr>
              <a:t></a:t>
            </a:r>
            <a:r>
              <a:rPr lang="de-CH" i="1" dirty="0"/>
              <a:t> Wirtschaft &amp; Politik aktuell</a:t>
            </a:r>
          </a:p>
        </p:txBody>
      </p:sp>
      <p:sp>
        <p:nvSpPr>
          <p:cNvPr id="5" name="Foliennummernplatzhalter 4">
            <a:extLst>
              <a:ext uri="{FF2B5EF4-FFF2-40B4-BE49-F238E27FC236}">
                <a16:creationId xmlns:a16="http://schemas.microsoft.com/office/drawing/2014/main" id="{FB0EC89B-D399-648D-7751-0BE443354E13}"/>
              </a:ext>
            </a:extLst>
          </p:cNvPr>
          <p:cNvSpPr>
            <a:spLocks noGrp="1"/>
          </p:cNvSpPr>
          <p:nvPr>
            <p:ph type="sldNum" sz="quarter" idx="12"/>
          </p:nvPr>
        </p:nvSpPr>
        <p:spPr/>
        <p:txBody>
          <a:bodyPr/>
          <a:lstStyle/>
          <a:p>
            <a:fld id="{EBAEE1EB-8B44-4728-A11F-54C2BBCC5F47}" type="slidenum">
              <a:rPr lang="de-CH" smtClean="0"/>
              <a:pPr/>
              <a:t>10</a:t>
            </a:fld>
            <a:endParaRPr lang="de-CH" dirty="0"/>
          </a:p>
        </p:txBody>
      </p:sp>
      <mc:AlternateContent xmlns:mc="http://schemas.openxmlformats.org/markup-compatibility/2006">
        <mc:Choice xmlns:p14="http://schemas.microsoft.com/office/powerpoint/2010/main" Requires="p14">
          <p:contentPart p14:bwMode="auto" r:id="rId2">
            <p14:nvContentPartPr>
              <p14:cNvPr id="6" name="Freihand 5">
                <a:extLst>
                  <a:ext uri="{FF2B5EF4-FFF2-40B4-BE49-F238E27FC236}">
                    <a16:creationId xmlns:a16="http://schemas.microsoft.com/office/drawing/2014/main" id="{9087726E-E028-91D6-6E3B-9AEFCD951B7D}"/>
                  </a:ext>
                </a:extLst>
              </p14:cNvPr>
              <p14:cNvContentPartPr/>
              <p14:nvPr/>
            </p14:nvContentPartPr>
            <p14:xfrm>
              <a:off x="601048" y="-758406"/>
              <a:ext cx="360" cy="360"/>
            </p14:xfrm>
          </p:contentPart>
        </mc:Choice>
        <mc:Fallback>
          <p:pic>
            <p:nvPicPr>
              <p:cNvPr id="6" name="Freihand 5">
                <a:extLst>
                  <a:ext uri="{FF2B5EF4-FFF2-40B4-BE49-F238E27FC236}">
                    <a16:creationId xmlns:a16="http://schemas.microsoft.com/office/drawing/2014/main" id="{9087726E-E028-91D6-6E3B-9AEFCD951B7D}"/>
                  </a:ext>
                </a:extLst>
              </p:cNvPr>
              <p:cNvPicPr/>
              <p:nvPr/>
            </p:nvPicPr>
            <p:blipFill>
              <a:blip r:embed="rId3"/>
              <a:stretch>
                <a:fillRect/>
              </a:stretch>
            </p:blipFill>
            <p:spPr>
              <a:xfrm>
                <a:off x="583048" y="-776406"/>
                <a:ext cx="36000" cy="36000"/>
              </a:xfrm>
              <a:prstGeom prst="rect">
                <a:avLst/>
              </a:prstGeom>
            </p:spPr>
          </p:pic>
        </mc:Fallback>
      </mc:AlternateContent>
      <p:sp>
        <p:nvSpPr>
          <p:cNvPr id="4" name="Datumsplatzhalter 2">
            <a:extLst>
              <a:ext uri="{FF2B5EF4-FFF2-40B4-BE49-F238E27FC236}">
                <a16:creationId xmlns:a16="http://schemas.microsoft.com/office/drawing/2014/main" id="{830D4FD9-EF84-B644-E786-C2CF12F98E78}"/>
              </a:ext>
            </a:extLst>
          </p:cNvPr>
          <p:cNvSpPr txBox="1">
            <a:spLocks/>
          </p:cNvSpPr>
          <p:nvPr/>
        </p:nvSpPr>
        <p:spPr>
          <a:xfrm>
            <a:off x="7341703" y="6356349"/>
            <a:ext cx="4012097" cy="365125"/>
          </a:xfrm>
          <a:prstGeom prst="rect">
            <a:avLst/>
          </a:prstGeom>
        </p:spPr>
        <p:txBody>
          <a:bodyPr vert="horz" lIns="91440" tIns="45720" rIns="91440" bIns="45720" rtlCol="0" anchor="ctr"/>
          <a:lstStyle>
            <a:defPPr>
              <a:defRPr lang="de-DE"/>
            </a:defPPr>
            <a:lvl1pPr marL="0" algn="l" defTabSz="914400" rtl="0" eaLnBrk="1" latinLnBrk="0" hangingPunct="1">
              <a:defRPr sz="1200" kern="1200">
                <a:solidFill>
                  <a:schemeClr val="tx1">
                    <a:tint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de-CH" i="1" dirty="0"/>
              <a:t>© Westermann Schweiz AG</a:t>
            </a:r>
          </a:p>
        </p:txBody>
      </p:sp>
      <p:sp>
        <p:nvSpPr>
          <p:cNvPr id="9" name="Textfeld 8">
            <a:extLst>
              <a:ext uri="{FF2B5EF4-FFF2-40B4-BE49-F238E27FC236}">
                <a16:creationId xmlns:a16="http://schemas.microsoft.com/office/drawing/2014/main" id="{F07FB43B-1864-3B0E-76A9-321460BC4848}"/>
              </a:ext>
            </a:extLst>
          </p:cNvPr>
          <p:cNvSpPr txBox="1"/>
          <p:nvPr/>
        </p:nvSpPr>
        <p:spPr>
          <a:xfrm>
            <a:off x="937262" y="1830685"/>
            <a:ext cx="10690445" cy="2462213"/>
          </a:xfrm>
          <a:prstGeom prst="rect">
            <a:avLst/>
          </a:prstGeom>
          <a:noFill/>
        </p:spPr>
        <p:txBody>
          <a:bodyPr wrap="square">
            <a:spAutoFit/>
          </a:bodyPr>
          <a:lstStyle/>
          <a:p>
            <a:endParaRPr lang="de-CH" sz="1400" dirty="0">
              <a:latin typeface="Arial" panose="020B0604020202020204" pitchFamily="34" charset="0"/>
              <a:cs typeface="Arial" panose="020B0604020202020204" pitchFamily="34" charset="0"/>
            </a:endParaRPr>
          </a:p>
          <a:p>
            <a:pPr marL="342900" lvl="0" indent="-342900">
              <a:buFont typeface="+mj-lt"/>
              <a:buAutoNum type="arabicPeriod" startAt="2"/>
            </a:pPr>
            <a:r>
              <a:rPr lang="de-CH" sz="1400" b="1" dirty="0">
                <a:latin typeface="Arial" panose="020B0604020202020204" pitchFamily="34" charset="0"/>
                <a:cs typeface="Arial" panose="020B0604020202020204" pitchFamily="34" charset="0"/>
              </a:rPr>
              <a:t>Welche Auswirkungen hat die Initiative auf den Wohlstand und die Wirtschaftsentwicklung in der Schweiz?</a:t>
            </a:r>
            <a:br>
              <a:rPr lang="de-CH" sz="1400" b="1" dirty="0">
                <a:latin typeface="Arial" panose="020B0604020202020204" pitchFamily="34" charset="0"/>
                <a:cs typeface="Arial" panose="020B0604020202020204" pitchFamily="34" charset="0"/>
              </a:rPr>
            </a:br>
            <a:br>
              <a:rPr lang="de-CH" sz="1400" b="1" dirty="0">
                <a:latin typeface="Arial" panose="020B0604020202020204" pitchFamily="34" charset="0"/>
                <a:cs typeface="Arial" panose="020B0604020202020204" pitchFamily="34" charset="0"/>
              </a:rPr>
            </a:br>
            <a:r>
              <a:rPr lang="de-CH" sz="1400" i="1" dirty="0">
                <a:latin typeface="Arial" panose="020B0604020202020204" pitchFamily="34" charset="0"/>
                <a:cs typeface="Arial" panose="020B0604020202020204" pitchFamily="34" charset="0"/>
              </a:rPr>
              <a:t>Befürworter</a:t>
            </a:r>
            <a:r>
              <a:rPr lang="de-CH" sz="1400" dirty="0">
                <a:latin typeface="Arial" panose="020B0604020202020204" pitchFamily="34" charset="0"/>
                <a:cs typeface="Arial" panose="020B0604020202020204" pitchFamily="34" charset="0"/>
              </a:rPr>
              <a:t>: Die Initiative ist entscheidend, um den Wohlstand der Schweiz zu verteidigen. Die Zuwanderung kostet uns, Schweizer Steuerzahler, viel. Es kommen nicht nur Fachkräfte, sondern auch viele Personen aus dem Asylbereich und durch den Familiennachzug. Die Lebensqualität in der Schweiz nimmt ab und der Wohlstand pro Kopf stagniert.</a:t>
            </a:r>
            <a:br>
              <a:rPr lang="de-CH" sz="1400" dirty="0">
                <a:latin typeface="Arial" panose="020B0604020202020204" pitchFamily="34" charset="0"/>
                <a:cs typeface="Arial" panose="020B0604020202020204" pitchFamily="34" charset="0"/>
              </a:rPr>
            </a:br>
            <a:br>
              <a:rPr lang="de-CH" sz="1400" dirty="0">
                <a:latin typeface="Arial" panose="020B0604020202020204" pitchFamily="34" charset="0"/>
                <a:cs typeface="Arial" panose="020B0604020202020204" pitchFamily="34" charset="0"/>
              </a:rPr>
            </a:br>
            <a:r>
              <a:rPr lang="de-CH" sz="1400" i="1" dirty="0">
                <a:latin typeface="Arial" panose="020B0604020202020204" pitchFamily="34" charset="0"/>
                <a:cs typeface="Arial" panose="020B0604020202020204" pitchFamily="34" charset="0"/>
              </a:rPr>
              <a:t>Gegner</a:t>
            </a:r>
            <a:r>
              <a:rPr lang="de-CH" sz="1400" dirty="0">
                <a:latin typeface="Arial" panose="020B0604020202020204" pitchFamily="34" charset="0"/>
                <a:cs typeface="Arial" panose="020B0604020202020204" pitchFamily="34" charset="0"/>
              </a:rPr>
              <a:t>: Da mit der Initiative der bilaterale Weg mit der EU gefährdet wird, werden Arbeitsplätze und der Wohlstand in der Schweiz aufs Spiel gesetzt. Die Schweiz ist keine Insel, sondern eine offene, vernetzte Volkswirtschaft. Wenn wir die Zuwanderung bürokratisch mit einem Kontingentsystem steuern und uns einigeln, hat dies negative Auswirkungen auf die Wirtschaft.</a:t>
            </a:r>
          </a:p>
        </p:txBody>
      </p:sp>
    </p:spTree>
    <p:extLst>
      <p:ext uri="{BB962C8B-B14F-4D97-AF65-F5344CB8AC3E}">
        <p14:creationId xmlns:p14="http://schemas.microsoft.com/office/powerpoint/2010/main" val="34814929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AC5F9C-EDC2-B4CD-EE20-701832C6767D}"/>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B41FE9D7-6AD3-D1F8-4653-C2FB34E8B80F}"/>
              </a:ext>
            </a:extLst>
          </p:cNvPr>
          <p:cNvSpPr>
            <a:spLocks noGrp="1"/>
          </p:cNvSpPr>
          <p:nvPr>
            <p:ph type="title"/>
          </p:nvPr>
        </p:nvSpPr>
        <p:spPr/>
        <p:txBody>
          <a:bodyPr>
            <a:normAutofit/>
          </a:bodyPr>
          <a:lstStyle/>
          <a:p>
            <a:r>
              <a:rPr lang="de-DE" sz="3200" dirty="0"/>
              <a:t>Leitfragen</a:t>
            </a:r>
            <a:endParaRPr lang="de-CH" sz="3200" dirty="0"/>
          </a:p>
        </p:txBody>
      </p:sp>
      <p:sp>
        <p:nvSpPr>
          <p:cNvPr id="3" name="Datumsplatzhalter 2">
            <a:extLst>
              <a:ext uri="{FF2B5EF4-FFF2-40B4-BE49-F238E27FC236}">
                <a16:creationId xmlns:a16="http://schemas.microsoft.com/office/drawing/2014/main" id="{A05C01A6-8606-F266-FF8D-573C30BC4DA1}"/>
              </a:ext>
            </a:extLst>
          </p:cNvPr>
          <p:cNvSpPr>
            <a:spLocks noGrp="1"/>
          </p:cNvSpPr>
          <p:nvPr>
            <p:ph type="dt" sz="half" idx="10"/>
          </p:nvPr>
        </p:nvSpPr>
        <p:spPr/>
        <p:txBody>
          <a:bodyPr/>
          <a:lstStyle/>
          <a:p>
            <a:r>
              <a:rPr lang="de-CH" i="1" dirty="0"/>
              <a:t>www.klv.ch </a:t>
            </a:r>
            <a:r>
              <a:rPr lang="de-CH" i="1" dirty="0">
                <a:sym typeface="Wingdings" panose="05000000000000000000" pitchFamily="2" charset="2"/>
              </a:rPr>
              <a:t> </a:t>
            </a:r>
            <a:r>
              <a:rPr lang="de-CH" i="1" dirty="0"/>
              <a:t>Downloads </a:t>
            </a:r>
            <a:r>
              <a:rPr lang="de-CH" i="1" dirty="0">
                <a:sym typeface="Wingdings" panose="05000000000000000000" pitchFamily="2" charset="2"/>
              </a:rPr>
              <a:t></a:t>
            </a:r>
            <a:r>
              <a:rPr lang="de-CH" i="1" dirty="0"/>
              <a:t> Wirtschaft &amp; Politik aktuell</a:t>
            </a:r>
          </a:p>
        </p:txBody>
      </p:sp>
      <p:sp>
        <p:nvSpPr>
          <p:cNvPr id="5" name="Foliennummernplatzhalter 4">
            <a:extLst>
              <a:ext uri="{FF2B5EF4-FFF2-40B4-BE49-F238E27FC236}">
                <a16:creationId xmlns:a16="http://schemas.microsoft.com/office/drawing/2014/main" id="{A728DF19-E601-7F63-A879-7BBC1E46B1A6}"/>
              </a:ext>
            </a:extLst>
          </p:cNvPr>
          <p:cNvSpPr>
            <a:spLocks noGrp="1"/>
          </p:cNvSpPr>
          <p:nvPr>
            <p:ph type="sldNum" sz="quarter" idx="12"/>
          </p:nvPr>
        </p:nvSpPr>
        <p:spPr/>
        <p:txBody>
          <a:bodyPr/>
          <a:lstStyle/>
          <a:p>
            <a:fld id="{EBAEE1EB-8B44-4728-A11F-54C2BBCC5F47}" type="slidenum">
              <a:rPr lang="de-CH" smtClean="0"/>
              <a:pPr/>
              <a:t>11</a:t>
            </a:fld>
            <a:endParaRPr lang="de-CH" dirty="0"/>
          </a:p>
        </p:txBody>
      </p:sp>
      <mc:AlternateContent xmlns:mc="http://schemas.openxmlformats.org/markup-compatibility/2006" xmlns:p14="http://schemas.microsoft.com/office/powerpoint/2010/main">
        <mc:Choice Requires="p14">
          <p:contentPart p14:bwMode="auto" r:id="rId2">
            <p14:nvContentPartPr>
              <p14:cNvPr id="6" name="Freihand 5">
                <a:extLst>
                  <a:ext uri="{FF2B5EF4-FFF2-40B4-BE49-F238E27FC236}">
                    <a16:creationId xmlns:a16="http://schemas.microsoft.com/office/drawing/2014/main" id="{827661C3-5EEB-8BD9-7B74-6177085A3B0B}"/>
                  </a:ext>
                </a:extLst>
              </p14:cNvPr>
              <p14:cNvContentPartPr/>
              <p14:nvPr/>
            </p14:nvContentPartPr>
            <p14:xfrm>
              <a:off x="601048" y="-758406"/>
              <a:ext cx="360" cy="360"/>
            </p14:xfrm>
          </p:contentPart>
        </mc:Choice>
        <mc:Fallback xmlns="">
          <p:pic>
            <p:nvPicPr>
              <p:cNvPr id="6" name="Freihand 5">
                <a:extLst>
                  <a:ext uri="{FF2B5EF4-FFF2-40B4-BE49-F238E27FC236}">
                    <a16:creationId xmlns:a16="http://schemas.microsoft.com/office/drawing/2014/main" id="{827661C3-5EEB-8BD9-7B74-6177085A3B0B}"/>
                  </a:ext>
                </a:extLst>
              </p:cNvPr>
              <p:cNvPicPr/>
              <p:nvPr/>
            </p:nvPicPr>
            <p:blipFill>
              <a:blip r:embed="rId3"/>
              <a:stretch>
                <a:fillRect/>
              </a:stretch>
            </p:blipFill>
            <p:spPr>
              <a:xfrm>
                <a:off x="583048" y="-776406"/>
                <a:ext cx="36000" cy="36000"/>
              </a:xfrm>
              <a:prstGeom prst="rect">
                <a:avLst/>
              </a:prstGeom>
            </p:spPr>
          </p:pic>
        </mc:Fallback>
      </mc:AlternateContent>
      <p:sp>
        <p:nvSpPr>
          <p:cNvPr id="4" name="Datumsplatzhalter 2">
            <a:extLst>
              <a:ext uri="{FF2B5EF4-FFF2-40B4-BE49-F238E27FC236}">
                <a16:creationId xmlns:a16="http://schemas.microsoft.com/office/drawing/2014/main" id="{28A0B898-C168-DA2F-CDD8-FC4D21C2FC05}"/>
              </a:ext>
            </a:extLst>
          </p:cNvPr>
          <p:cNvSpPr txBox="1">
            <a:spLocks/>
          </p:cNvSpPr>
          <p:nvPr/>
        </p:nvSpPr>
        <p:spPr>
          <a:xfrm>
            <a:off x="7341703" y="6356349"/>
            <a:ext cx="4012097" cy="365125"/>
          </a:xfrm>
          <a:prstGeom prst="rect">
            <a:avLst/>
          </a:prstGeom>
        </p:spPr>
        <p:txBody>
          <a:bodyPr vert="horz" lIns="91440" tIns="45720" rIns="91440" bIns="45720" rtlCol="0" anchor="ctr"/>
          <a:lstStyle>
            <a:defPPr>
              <a:defRPr lang="de-DE"/>
            </a:defPPr>
            <a:lvl1pPr marL="0" algn="l" defTabSz="914400" rtl="0" eaLnBrk="1" latinLnBrk="0" hangingPunct="1">
              <a:defRPr sz="1200" kern="1200">
                <a:solidFill>
                  <a:schemeClr val="tx1">
                    <a:tint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de-CH" i="1" dirty="0"/>
              <a:t>© Westermann Schweiz AG</a:t>
            </a:r>
          </a:p>
        </p:txBody>
      </p:sp>
      <p:sp>
        <p:nvSpPr>
          <p:cNvPr id="9" name="Textfeld 8">
            <a:extLst>
              <a:ext uri="{FF2B5EF4-FFF2-40B4-BE49-F238E27FC236}">
                <a16:creationId xmlns:a16="http://schemas.microsoft.com/office/drawing/2014/main" id="{CACE47E4-EB34-6492-14BC-2E6295B8C84D}"/>
              </a:ext>
            </a:extLst>
          </p:cNvPr>
          <p:cNvSpPr txBox="1"/>
          <p:nvPr/>
        </p:nvSpPr>
        <p:spPr>
          <a:xfrm>
            <a:off x="937262" y="1830685"/>
            <a:ext cx="10690445" cy="2677656"/>
          </a:xfrm>
          <a:prstGeom prst="rect">
            <a:avLst/>
          </a:prstGeom>
          <a:noFill/>
        </p:spPr>
        <p:txBody>
          <a:bodyPr wrap="square">
            <a:spAutoFit/>
          </a:bodyPr>
          <a:lstStyle/>
          <a:p>
            <a:pPr marL="342900" lvl="0" indent="-342900">
              <a:buFont typeface="+mj-lt"/>
              <a:buAutoNum type="arabicPeriod" startAt="3"/>
            </a:pPr>
            <a:r>
              <a:rPr lang="de-CH" sz="1400" b="1" dirty="0">
                <a:latin typeface="Arial" panose="020B0604020202020204" pitchFamily="34" charset="0"/>
                <a:cs typeface="Arial" panose="020B0604020202020204" pitchFamily="34" charset="0"/>
              </a:rPr>
              <a:t>Wie kann man den mit der Zuwanderung verbundenen Herausforderungen am besten begegnen? </a:t>
            </a:r>
            <a:br>
              <a:rPr lang="de-CH" sz="1400" b="1" dirty="0">
                <a:latin typeface="Arial" panose="020B0604020202020204" pitchFamily="34" charset="0"/>
                <a:cs typeface="Arial" panose="020B0604020202020204" pitchFamily="34" charset="0"/>
              </a:rPr>
            </a:br>
            <a:br>
              <a:rPr lang="de-CH" sz="1400" b="1" dirty="0">
                <a:latin typeface="Arial" panose="020B0604020202020204" pitchFamily="34" charset="0"/>
                <a:cs typeface="Arial" panose="020B0604020202020204" pitchFamily="34" charset="0"/>
              </a:rPr>
            </a:br>
            <a:r>
              <a:rPr lang="de-CH" sz="1400" i="1" dirty="0">
                <a:latin typeface="Arial" panose="020B0604020202020204" pitchFamily="34" charset="0"/>
                <a:cs typeface="Arial" panose="020B0604020202020204" pitchFamily="34" charset="0"/>
              </a:rPr>
              <a:t>Befürworter</a:t>
            </a:r>
            <a:r>
              <a:rPr lang="de-CH" sz="1400" dirty="0">
                <a:latin typeface="Arial" panose="020B0604020202020204" pitchFamily="34" charset="0"/>
                <a:cs typeface="Arial" panose="020B0604020202020204" pitchFamily="34" charset="0"/>
              </a:rPr>
              <a:t>: Fast alle Probleme, unter denen die Schweiz zu leiden hat, hängen zusammen mit dem masslosen Bevölkerungswachstum der letzten Jahre und Jahrzehnte: der aufgeblähte Sozialstaat, der geplatzte Traum vom Eigenheim, die Wohnungsnot, der Verlust unserer Werte, verbaute Landschaften sowie verstopfte Strassen und Züge. Die kontrollierte Zuwanderung ist also die Lösung.</a:t>
            </a:r>
            <a:br>
              <a:rPr lang="de-CH" sz="1400" dirty="0">
                <a:latin typeface="Arial" panose="020B0604020202020204" pitchFamily="34" charset="0"/>
                <a:cs typeface="Arial" panose="020B0604020202020204" pitchFamily="34" charset="0"/>
              </a:rPr>
            </a:br>
            <a:br>
              <a:rPr lang="de-CH" sz="1400" dirty="0">
                <a:latin typeface="Arial" panose="020B0604020202020204" pitchFamily="34" charset="0"/>
                <a:cs typeface="Arial" panose="020B0604020202020204" pitchFamily="34" charset="0"/>
              </a:rPr>
            </a:br>
            <a:r>
              <a:rPr lang="de-CH" sz="1400" i="1" dirty="0">
                <a:latin typeface="Arial" panose="020B0604020202020204" pitchFamily="34" charset="0"/>
                <a:cs typeface="Arial" panose="020B0604020202020204" pitchFamily="34" charset="0"/>
              </a:rPr>
              <a:t>Gegner</a:t>
            </a:r>
            <a:r>
              <a:rPr lang="de-CH" sz="1400" dirty="0">
                <a:latin typeface="Arial" panose="020B0604020202020204" pitchFamily="34" charset="0"/>
                <a:cs typeface="Arial" panose="020B0604020202020204" pitchFamily="34" charset="0"/>
              </a:rPr>
              <a:t>: Die mit der Zuwanderung verbundenen Herausforderungen müssen dort gezielt begegnet werden, wo Handlungsbedarf besteht: im Arbeitsmarkt, im Wohnungsmarkt und im Asylbereich. Beispielsweise gilt es, mit konkreten Lösungen das inländische Fachkräftepotenzial voll auszuschöpfen und Missbräuche im Asylsystem zu verhindern. Aber ein bürokratisches Monster, wie es die Initiative fordert, löst kein einziges Problem, sondern führt zu neuen Unsicherheiten.</a:t>
            </a:r>
            <a:br>
              <a:rPr lang="de-CH" sz="1400" dirty="0">
                <a:latin typeface="Arial" panose="020B0604020202020204" pitchFamily="34" charset="0"/>
                <a:cs typeface="Arial" panose="020B0604020202020204" pitchFamily="34" charset="0"/>
              </a:rPr>
            </a:br>
            <a:endParaRPr lang="de-CH" sz="1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118369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F9E745-D354-DE71-1E44-7F27AAF7B4D7}"/>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86F49E29-9D4D-1416-235E-F0562C7FABCE}"/>
              </a:ext>
            </a:extLst>
          </p:cNvPr>
          <p:cNvSpPr>
            <a:spLocks noGrp="1"/>
          </p:cNvSpPr>
          <p:nvPr>
            <p:ph type="title"/>
          </p:nvPr>
        </p:nvSpPr>
        <p:spPr/>
        <p:txBody>
          <a:bodyPr>
            <a:normAutofit/>
          </a:bodyPr>
          <a:lstStyle/>
          <a:p>
            <a:r>
              <a:rPr lang="de-DE" sz="3200" dirty="0"/>
              <a:t>Leitfragen</a:t>
            </a:r>
            <a:endParaRPr lang="de-CH" sz="3200" dirty="0"/>
          </a:p>
        </p:txBody>
      </p:sp>
      <p:sp>
        <p:nvSpPr>
          <p:cNvPr id="3" name="Datumsplatzhalter 2">
            <a:extLst>
              <a:ext uri="{FF2B5EF4-FFF2-40B4-BE49-F238E27FC236}">
                <a16:creationId xmlns:a16="http://schemas.microsoft.com/office/drawing/2014/main" id="{00A19E50-6C4E-436B-E658-AE8415FD8568}"/>
              </a:ext>
            </a:extLst>
          </p:cNvPr>
          <p:cNvSpPr>
            <a:spLocks noGrp="1"/>
          </p:cNvSpPr>
          <p:nvPr>
            <p:ph type="dt" sz="half" idx="10"/>
          </p:nvPr>
        </p:nvSpPr>
        <p:spPr/>
        <p:txBody>
          <a:bodyPr/>
          <a:lstStyle/>
          <a:p>
            <a:r>
              <a:rPr lang="de-CH" i="1" dirty="0"/>
              <a:t>www.klv.ch </a:t>
            </a:r>
            <a:r>
              <a:rPr lang="de-CH" i="1" dirty="0">
                <a:sym typeface="Wingdings" panose="05000000000000000000" pitchFamily="2" charset="2"/>
              </a:rPr>
              <a:t> </a:t>
            </a:r>
            <a:r>
              <a:rPr lang="de-CH" i="1" dirty="0"/>
              <a:t>Downloads </a:t>
            </a:r>
            <a:r>
              <a:rPr lang="de-CH" i="1" dirty="0">
                <a:sym typeface="Wingdings" panose="05000000000000000000" pitchFamily="2" charset="2"/>
              </a:rPr>
              <a:t></a:t>
            </a:r>
            <a:r>
              <a:rPr lang="de-CH" i="1" dirty="0"/>
              <a:t> Wirtschaft &amp; Politik aktuell</a:t>
            </a:r>
          </a:p>
        </p:txBody>
      </p:sp>
      <p:sp>
        <p:nvSpPr>
          <p:cNvPr id="5" name="Foliennummernplatzhalter 4">
            <a:extLst>
              <a:ext uri="{FF2B5EF4-FFF2-40B4-BE49-F238E27FC236}">
                <a16:creationId xmlns:a16="http://schemas.microsoft.com/office/drawing/2014/main" id="{FDE9EF53-7841-2643-27FA-1052A0A5C812}"/>
              </a:ext>
            </a:extLst>
          </p:cNvPr>
          <p:cNvSpPr>
            <a:spLocks noGrp="1"/>
          </p:cNvSpPr>
          <p:nvPr>
            <p:ph type="sldNum" sz="quarter" idx="12"/>
          </p:nvPr>
        </p:nvSpPr>
        <p:spPr/>
        <p:txBody>
          <a:bodyPr/>
          <a:lstStyle/>
          <a:p>
            <a:fld id="{EBAEE1EB-8B44-4728-A11F-54C2BBCC5F47}" type="slidenum">
              <a:rPr lang="de-CH" smtClean="0"/>
              <a:pPr/>
              <a:t>12</a:t>
            </a:fld>
            <a:endParaRPr lang="de-CH" dirty="0"/>
          </a:p>
        </p:txBody>
      </p:sp>
      <mc:AlternateContent xmlns:mc="http://schemas.openxmlformats.org/markup-compatibility/2006" xmlns:p14="http://schemas.microsoft.com/office/powerpoint/2010/main">
        <mc:Choice Requires="p14">
          <p:contentPart p14:bwMode="auto" r:id="rId2">
            <p14:nvContentPartPr>
              <p14:cNvPr id="6" name="Freihand 5">
                <a:extLst>
                  <a:ext uri="{FF2B5EF4-FFF2-40B4-BE49-F238E27FC236}">
                    <a16:creationId xmlns:a16="http://schemas.microsoft.com/office/drawing/2014/main" id="{87FC0DB9-FADF-73E7-B9EC-9ACA1D4BA8DA}"/>
                  </a:ext>
                </a:extLst>
              </p14:cNvPr>
              <p14:cNvContentPartPr/>
              <p14:nvPr/>
            </p14:nvContentPartPr>
            <p14:xfrm>
              <a:off x="601048" y="-758406"/>
              <a:ext cx="360" cy="360"/>
            </p14:xfrm>
          </p:contentPart>
        </mc:Choice>
        <mc:Fallback xmlns="">
          <p:pic>
            <p:nvPicPr>
              <p:cNvPr id="6" name="Freihand 5">
                <a:extLst>
                  <a:ext uri="{FF2B5EF4-FFF2-40B4-BE49-F238E27FC236}">
                    <a16:creationId xmlns:a16="http://schemas.microsoft.com/office/drawing/2014/main" id="{87FC0DB9-FADF-73E7-B9EC-9ACA1D4BA8DA}"/>
                  </a:ext>
                </a:extLst>
              </p:cNvPr>
              <p:cNvPicPr/>
              <p:nvPr/>
            </p:nvPicPr>
            <p:blipFill>
              <a:blip r:embed="rId3"/>
              <a:stretch>
                <a:fillRect/>
              </a:stretch>
            </p:blipFill>
            <p:spPr>
              <a:xfrm>
                <a:off x="583048" y="-776406"/>
                <a:ext cx="36000" cy="36000"/>
              </a:xfrm>
              <a:prstGeom prst="rect">
                <a:avLst/>
              </a:prstGeom>
            </p:spPr>
          </p:pic>
        </mc:Fallback>
      </mc:AlternateContent>
      <p:sp>
        <p:nvSpPr>
          <p:cNvPr id="4" name="Datumsplatzhalter 2">
            <a:extLst>
              <a:ext uri="{FF2B5EF4-FFF2-40B4-BE49-F238E27FC236}">
                <a16:creationId xmlns:a16="http://schemas.microsoft.com/office/drawing/2014/main" id="{FAD5440D-89BF-D410-1571-22C7EE8EB455}"/>
              </a:ext>
            </a:extLst>
          </p:cNvPr>
          <p:cNvSpPr txBox="1">
            <a:spLocks/>
          </p:cNvSpPr>
          <p:nvPr/>
        </p:nvSpPr>
        <p:spPr>
          <a:xfrm>
            <a:off x="7341703" y="6356349"/>
            <a:ext cx="4012097" cy="365125"/>
          </a:xfrm>
          <a:prstGeom prst="rect">
            <a:avLst/>
          </a:prstGeom>
        </p:spPr>
        <p:txBody>
          <a:bodyPr vert="horz" lIns="91440" tIns="45720" rIns="91440" bIns="45720" rtlCol="0" anchor="ctr"/>
          <a:lstStyle>
            <a:defPPr>
              <a:defRPr lang="de-DE"/>
            </a:defPPr>
            <a:lvl1pPr marL="0" algn="l" defTabSz="914400" rtl="0" eaLnBrk="1" latinLnBrk="0" hangingPunct="1">
              <a:defRPr sz="1200" kern="1200">
                <a:solidFill>
                  <a:schemeClr val="tx1">
                    <a:tint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de-CH" i="1" dirty="0"/>
              <a:t>© Westermann Schweiz AG</a:t>
            </a:r>
          </a:p>
        </p:txBody>
      </p:sp>
      <p:sp>
        <p:nvSpPr>
          <p:cNvPr id="9" name="Textfeld 8">
            <a:extLst>
              <a:ext uri="{FF2B5EF4-FFF2-40B4-BE49-F238E27FC236}">
                <a16:creationId xmlns:a16="http://schemas.microsoft.com/office/drawing/2014/main" id="{1E08139B-5548-616C-6C21-C0CF269925BE}"/>
              </a:ext>
            </a:extLst>
          </p:cNvPr>
          <p:cNvSpPr txBox="1"/>
          <p:nvPr/>
        </p:nvSpPr>
        <p:spPr>
          <a:xfrm>
            <a:off x="937262" y="1830685"/>
            <a:ext cx="10690445" cy="2677656"/>
          </a:xfrm>
          <a:prstGeom prst="rect">
            <a:avLst/>
          </a:prstGeom>
          <a:noFill/>
        </p:spPr>
        <p:txBody>
          <a:bodyPr wrap="square">
            <a:spAutoFit/>
          </a:bodyPr>
          <a:lstStyle/>
          <a:p>
            <a:pPr marL="342900" lvl="0" indent="-342900">
              <a:buFont typeface="+mj-lt"/>
              <a:buAutoNum type="arabicPeriod" startAt="4"/>
            </a:pPr>
            <a:r>
              <a:rPr lang="de-CH" sz="1400" b="1" dirty="0">
                <a:latin typeface="Arial" panose="020B0604020202020204" pitchFamily="34" charset="0"/>
                <a:cs typeface="Arial" panose="020B0604020202020204" pitchFamily="34" charset="0"/>
              </a:rPr>
              <a:t>Wie verläuft die Zuwanderung mit der Initiative? Und wie ohne?  </a:t>
            </a:r>
            <a:br>
              <a:rPr lang="de-CH" sz="1400" b="1" dirty="0">
                <a:latin typeface="Arial" panose="020B0604020202020204" pitchFamily="34" charset="0"/>
                <a:cs typeface="Arial" panose="020B0604020202020204" pitchFamily="34" charset="0"/>
              </a:rPr>
            </a:br>
            <a:br>
              <a:rPr lang="de-CH" sz="1400" b="1" dirty="0">
                <a:latin typeface="Arial" panose="020B0604020202020204" pitchFamily="34" charset="0"/>
                <a:cs typeface="Arial" panose="020B0604020202020204" pitchFamily="34" charset="0"/>
              </a:rPr>
            </a:br>
            <a:r>
              <a:rPr lang="de-CH" sz="1400" i="1" dirty="0">
                <a:latin typeface="Arial" panose="020B0604020202020204" pitchFamily="34" charset="0"/>
                <a:cs typeface="Arial" panose="020B0604020202020204" pitchFamily="34" charset="0"/>
              </a:rPr>
              <a:t>Befürworter</a:t>
            </a:r>
            <a:r>
              <a:rPr lang="de-CH" sz="1400" dirty="0">
                <a:latin typeface="Arial" panose="020B0604020202020204" pitchFamily="34" charset="0"/>
                <a:cs typeface="Arial" panose="020B0604020202020204" pitchFamily="34" charset="0"/>
              </a:rPr>
              <a:t>: Heute haben wir eine unkontrollierte Masseneinwanderung in die Schweiz – so würde es ohne die Annahme der Initiative auch bleiben. Zuwanderung ist nicht per se schlecht. Aber es braucht eine kontrollierte und qualitative Zuwanderung. Auch mit Annahme der Initiative könnten immer noch rund 40'000 Personen pro Jahr in die Schweiz zuwandern.</a:t>
            </a:r>
            <a:br>
              <a:rPr lang="de-CH" sz="1400" dirty="0">
                <a:latin typeface="Arial" panose="020B0604020202020204" pitchFamily="34" charset="0"/>
                <a:cs typeface="Arial" panose="020B0604020202020204" pitchFamily="34" charset="0"/>
              </a:rPr>
            </a:br>
            <a:br>
              <a:rPr lang="de-CH" sz="1400" dirty="0">
                <a:latin typeface="Arial" panose="020B0604020202020204" pitchFamily="34" charset="0"/>
                <a:cs typeface="Arial" panose="020B0604020202020204" pitchFamily="34" charset="0"/>
              </a:rPr>
            </a:br>
            <a:r>
              <a:rPr lang="de-CH" sz="1400" i="1" dirty="0">
                <a:latin typeface="Arial" panose="020B0604020202020204" pitchFamily="34" charset="0"/>
                <a:cs typeface="Arial" panose="020B0604020202020204" pitchFamily="34" charset="0"/>
              </a:rPr>
              <a:t>Gegner</a:t>
            </a:r>
            <a:r>
              <a:rPr lang="de-CH" sz="1400" dirty="0">
                <a:latin typeface="Arial" panose="020B0604020202020204" pitchFamily="34" charset="0"/>
                <a:cs typeface="Arial" panose="020B0604020202020204" pitchFamily="34" charset="0"/>
              </a:rPr>
              <a:t>: Heute erfolgt die Zuwanderung in die ständige Wohnbevölkerung der Schweiz mehrheitlich aus dem EU/EFTA-Raum und im Rahmen des Personenfreizügigkeitsabkommens mit der EU. Die Ursache dafür ist in erster Linie die Nachfrage der Schweizer Wirtschaft nach Arbeitskräften. Die SVP bleibt jede Antwort schuldig, wie die Zuwanderung in der Zukunft – und nach allfälliger Annahme der Initiative – gesteuert werden soll. Nur eines ist sicher: Ein neues Zuwanderungssystem wäre ein planwirtschaftliches Bürokratiemonster.</a:t>
            </a:r>
            <a:br>
              <a:rPr lang="de-CH" sz="1400" dirty="0">
                <a:latin typeface="Arial" panose="020B0604020202020204" pitchFamily="34" charset="0"/>
                <a:cs typeface="Arial" panose="020B0604020202020204" pitchFamily="34" charset="0"/>
              </a:rPr>
            </a:br>
            <a:endParaRPr lang="de-CH" sz="1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780795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fik 6" descr="Ein Bild, das Text, Screenshot, Schrift, Design enthält.">
            <a:extLst>
              <a:ext uri="{FF2B5EF4-FFF2-40B4-BE49-F238E27FC236}">
                <a16:creationId xmlns:a16="http://schemas.microsoft.com/office/drawing/2014/main" id="{785A35A0-F222-815E-A5C1-300ECF5EFC99}"/>
              </a:ext>
            </a:extLst>
          </p:cNvPr>
          <p:cNvPicPr>
            <a:picLocks noChangeAspect="1"/>
          </p:cNvPicPr>
          <p:nvPr/>
        </p:nvPicPr>
        <p:blipFill rotWithShape="1">
          <a:blip r:embed="rId2">
            <a:extLst>
              <a:ext uri="{28A0092B-C50C-407E-A947-70E740481C1C}">
                <a14:useLocalDpi xmlns:a14="http://schemas.microsoft.com/office/drawing/2010/main" val="0"/>
              </a:ext>
            </a:extLst>
          </a:blip>
          <a:srcRect t="10348" b="11024"/>
          <a:stretch/>
        </p:blipFill>
        <p:spPr>
          <a:xfrm>
            <a:off x="1450384" y="1399377"/>
            <a:ext cx="9291231" cy="4109292"/>
          </a:xfrm>
          <a:prstGeom prst="rect">
            <a:avLst/>
          </a:prstGeom>
        </p:spPr>
      </p:pic>
      <p:sp>
        <p:nvSpPr>
          <p:cNvPr id="2" name="Inhaltsplatzhalter 1">
            <a:extLst>
              <a:ext uri="{FF2B5EF4-FFF2-40B4-BE49-F238E27FC236}">
                <a16:creationId xmlns:a16="http://schemas.microsoft.com/office/drawing/2014/main" id="{59131FCA-C311-B42E-BBAB-A34B52677256}"/>
              </a:ext>
            </a:extLst>
          </p:cNvPr>
          <p:cNvSpPr>
            <a:spLocks noGrp="1"/>
          </p:cNvSpPr>
          <p:nvPr>
            <p:ph idx="1"/>
          </p:nvPr>
        </p:nvSpPr>
        <p:spPr>
          <a:xfrm>
            <a:off x="838200" y="1275016"/>
            <a:ext cx="10515600" cy="4351338"/>
          </a:xfrm>
        </p:spPr>
        <p:txBody>
          <a:bodyPr/>
          <a:lstStyle/>
          <a:p>
            <a:pPr marL="0" indent="0">
              <a:buNone/>
            </a:pPr>
            <a:r>
              <a:rPr lang="de-DE" sz="2200" dirty="0">
                <a:solidFill>
                  <a:srgbClr val="4D952B"/>
                </a:solidFill>
              </a:rPr>
              <a:t>Arena-Diskussion</a:t>
            </a:r>
          </a:p>
          <a:p>
            <a:pPr marL="0" indent="0">
              <a:buNone/>
            </a:pPr>
            <a:endParaRPr lang="de-DE" sz="1900" dirty="0"/>
          </a:p>
        </p:txBody>
      </p:sp>
      <p:sp>
        <p:nvSpPr>
          <p:cNvPr id="3" name="Datumsplatzhalter 2">
            <a:extLst>
              <a:ext uri="{FF2B5EF4-FFF2-40B4-BE49-F238E27FC236}">
                <a16:creationId xmlns:a16="http://schemas.microsoft.com/office/drawing/2014/main" id="{569D57C7-F6F8-3B43-06D6-742D15B613B0}"/>
              </a:ext>
            </a:extLst>
          </p:cNvPr>
          <p:cNvSpPr>
            <a:spLocks noGrp="1"/>
          </p:cNvSpPr>
          <p:nvPr>
            <p:ph type="dt" sz="half" idx="2"/>
          </p:nvPr>
        </p:nvSpPr>
        <p:spPr/>
        <p:txBody>
          <a:bodyPr/>
          <a:lstStyle/>
          <a:p>
            <a:r>
              <a:rPr lang="de-CH" i="1"/>
              <a:t>www.klv.ch / Download / Wirtschaft &amp; Politik aktuell</a:t>
            </a:r>
            <a:endParaRPr lang="de-CH" i="1" dirty="0"/>
          </a:p>
        </p:txBody>
      </p:sp>
      <p:sp>
        <p:nvSpPr>
          <p:cNvPr id="4" name="Fußzeilenplatzhalter 3">
            <a:extLst>
              <a:ext uri="{FF2B5EF4-FFF2-40B4-BE49-F238E27FC236}">
                <a16:creationId xmlns:a16="http://schemas.microsoft.com/office/drawing/2014/main" id="{ECFEA438-28C9-0507-B699-637885E17843}"/>
              </a:ext>
            </a:extLst>
          </p:cNvPr>
          <p:cNvSpPr>
            <a:spLocks noGrp="1"/>
          </p:cNvSpPr>
          <p:nvPr>
            <p:ph type="ftr" sz="quarter" idx="3"/>
          </p:nvPr>
        </p:nvSpPr>
        <p:spPr>
          <a:xfrm>
            <a:off x="8505646" y="6356350"/>
            <a:ext cx="2848154" cy="365125"/>
          </a:xfrm>
          <a:prstGeom prst="rect">
            <a:avLst/>
          </a:prstGeom>
        </p:spPr>
        <p:txBody>
          <a:bodyPr vert="horz" lIns="91440" tIns="45720" rIns="91440" bIns="45720" rtlCol="0" anchor="ctr"/>
          <a:lstStyle>
            <a:defPPr>
              <a:defRPr lang="de-DE"/>
            </a:defPPr>
            <a:lvl1pPr marL="0" algn="r" defTabSz="914400" rtl="0" eaLnBrk="1" latinLnBrk="0" hangingPunct="1">
              <a:defRPr sz="1100" i="1" kern="1200">
                <a:solidFill>
                  <a:schemeClr val="tx1">
                    <a:tint val="75000"/>
                  </a:schemeClr>
                </a:solidFill>
                <a:latin typeface="bs Thomas Sans 1" panose="00000500000000000000" pitchFamily="50" charset="0"/>
                <a:ea typeface="bs Thomas Sans 1" panose="00000500000000000000" pitchFamily="50" charset="0"/>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de-CH" dirty="0"/>
              <a:t>© KLV Verlag AG, 10/2023</a:t>
            </a:r>
          </a:p>
        </p:txBody>
      </p:sp>
      <p:sp>
        <p:nvSpPr>
          <p:cNvPr id="5" name="Foliennummernplatzhalter 4">
            <a:extLst>
              <a:ext uri="{FF2B5EF4-FFF2-40B4-BE49-F238E27FC236}">
                <a16:creationId xmlns:a16="http://schemas.microsoft.com/office/drawing/2014/main" id="{654C84A6-F520-A25A-4430-388EF9C3C1D0}"/>
              </a:ext>
            </a:extLst>
          </p:cNvPr>
          <p:cNvSpPr>
            <a:spLocks noGrp="1"/>
          </p:cNvSpPr>
          <p:nvPr>
            <p:ph type="sldNum" sz="quarter" idx="4"/>
          </p:nvPr>
        </p:nvSpPr>
        <p:spPr/>
        <p:txBody>
          <a:bodyPr/>
          <a:lstStyle/>
          <a:p>
            <a:fld id="{EBAEE1EB-8B44-4728-A11F-54C2BBCC5F47}" type="slidenum">
              <a:rPr lang="de-CH" smtClean="0"/>
              <a:pPr/>
              <a:t>13</a:t>
            </a:fld>
            <a:endParaRPr lang="de-CH" dirty="0"/>
          </a:p>
        </p:txBody>
      </p:sp>
      <p:sp>
        <p:nvSpPr>
          <p:cNvPr id="8" name="Textfeld 7">
            <a:extLst>
              <a:ext uri="{FF2B5EF4-FFF2-40B4-BE49-F238E27FC236}">
                <a16:creationId xmlns:a16="http://schemas.microsoft.com/office/drawing/2014/main" id="{65DC3628-3FCC-5D72-4BB2-6AE5C44F0984}"/>
              </a:ext>
            </a:extLst>
          </p:cNvPr>
          <p:cNvSpPr txBox="1"/>
          <p:nvPr/>
        </p:nvSpPr>
        <p:spPr>
          <a:xfrm>
            <a:off x="1710813" y="5650784"/>
            <a:ext cx="8839201" cy="369332"/>
          </a:xfrm>
          <a:prstGeom prst="rect">
            <a:avLst/>
          </a:prstGeom>
          <a:noFill/>
        </p:spPr>
        <p:txBody>
          <a:bodyPr wrap="square">
            <a:spAutoFit/>
          </a:bodyPr>
          <a:lstStyle/>
          <a:p>
            <a:r>
              <a:rPr lang="de-CH" dirty="0">
                <a:latin typeface="Arial" panose="020B0604020202020204" pitchFamily="34" charset="0"/>
                <a:cs typeface="Arial" panose="020B0604020202020204" pitchFamily="34" charset="0"/>
              </a:rPr>
              <a:t>Quelle: Sonderausgabe 2023, Förderung der demokratischen Kompetenz, S. 41</a:t>
            </a:r>
            <a:endParaRPr lang="de-CH" dirty="0"/>
          </a:p>
        </p:txBody>
      </p:sp>
    </p:spTree>
    <p:extLst>
      <p:ext uri="{BB962C8B-B14F-4D97-AF65-F5344CB8AC3E}">
        <p14:creationId xmlns:p14="http://schemas.microsoft.com/office/powerpoint/2010/main" val="22586481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2A58EF5-A2C1-4136-B4E9-9F2F6DC58ECE}"/>
              </a:ext>
            </a:extLst>
          </p:cNvPr>
          <p:cNvSpPr>
            <a:spLocks noGrp="1"/>
          </p:cNvSpPr>
          <p:nvPr>
            <p:ph type="title"/>
          </p:nvPr>
        </p:nvSpPr>
        <p:spPr/>
        <p:txBody>
          <a:bodyPr>
            <a:normAutofit/>
          </a:bodyPr>
          <a:lstStyle/>
          <a:p>
            <a:r>
              <a:rPr lang="de-DE" sz="3200" dirty="0"/>
              <a:t>Rückblick / offene Fragen</a:t>
            </a:r>
            <a:endParaRPr lang="de-CH" sz="3200" dirty="0"/>
          </a:p>
        </p:txBody>
      </p:sp>
      <p:sp>
        <p:nvSpPr>
          <p:cNvPr id="3" name="Datumsplatzhalter 2">
            <a:extLst>
              <a:ext uri="{FF2B5EF4-FFF2-40B4-BE49-F238E27FC236}">
                <a16:creationId xmlns:a16="http://schemas.microsoft.com/office/drawing/2014/main" id="{45B87AFA-BEFE-48E3-AAA0-65C75A09328B}"/>
              </a:ext>
            </a:extLst>
          </p:cNvPr>
          <p:cNvSpPr>
            <a:spLocks noGrp="1"/>
          </p:cNvSpPr>
          <p:nvPr>
            <p:ph type="dt" sz="half" idx="10"/>
          </p:nvPr>
        </p:nvSpPr>
        <p:spPr/>
        <p:txBody>
          <a:bodyPr/>
          <a:lstStyle/>
          <a:p>
            <a:r>
              <a:rPr lang="de-CH" i="1" dirty="0"/>
              <a:t>www.klv.ch </a:t>
            </a:r>
            <a:r>
              <a:rPr lang="de-CH" i="1" dirty="0">
                <a:sym typeface="Wingdings" panose="05000000000000000000" pitchFamily="2" charset="2"/>
              </a:rPr>
              <a:t> </a:t>
            </a:r>
            <a:r>
              <a:rPr lang="de-CH" i="1" dirty="0"/>
              <a:t>Downloads </a:t>
            </a:r>
            <a:r>
              <a:rPr lang="de-CH" i="1" dirty="0">
                <a:sym typeface="Wingdings" panose="05000000000000000000" pitchFamily="2" charset="2"/>
              </a:rPr>
              <a:t></a:t>
            </a:r>
            <a:r>
              <a:rPr lang="de-CH" i="1" dirty="0"/>
              <a:t> Wirtschaft &amp; Politik aktuell</a:t>
            </a:r>
          </a:p>
        </p:txBody>
      </p:sp>
      <p:sp>
        <p:nvSpPr>
          <p:cNvPr id="5" name="Foliennummernplatzhalter 4">
            <a:extLst>
              <a:ext uri="{FF2B5EF4-FFF2-40B4-BE49-F238E27FC236}">
                <a16:creationId xmlns:a16="http://schemas.microsoft.com/office/drawing/2014/main" id="{C009CD67-922F-420F-8C4A-AD9BD3C590A2}"/>
              </a:ext>
            </a:extLst>
          </p:cNvPr>
          <p:cNvSpPr>
            <a:spLocks noGrp="1"/>
          </p:cNvSpPr>
          <p:nvPr>
            <p:ph type="sldNum" sz="quarter" idx="12"/>
          </p:nvPr>
        </p:nvSpPr>
        <p:spPr/>
        <p:txBody>
          <a:bodyPr/>
          <a:lstStyle/>
          <a:p>
            <a:fld id="{EBAEE1EB-8B44-4728-A11F-54C2BBCC5F47}" type="slidenum">
              <a:rPr lang="de-CH" smtClean="0"/>
              <a:pPr/>
              <a:t>14</a:t>
            </a:fld>
            <a:endParaRPr lang="de-CH" dirty="0"/>
          </a:p>
        </p:txBody>
      </p:sp>
      <mc:AlternateContent xmlns:mc="http://schemas.openxmlformats.org/markup-compatibility/2006" xmlns:p14="http://schemas.microsoft.com/office/powerpoint/2010/main">
        <mc:Choice Requires="p14">
          <p:contentPart p14:bwMode="auto" r:id="rId2">
            <p14:nvContentPartPr>
              <p14:cNvPr id="6" name="Freihand 5">
                <a:extLst>
                  <a:ext uri="{FF2B5EF4-FFF2-40B4-BE49-F238E27FC236}">
                    <a16:creationId xmlns:a16="http://schemas.microsoft.com/office/drawing/2014/main" id="{D866C04E-F238-424B-8388-95FFCF947C30}"/>
                  </a:ext>
                </a:extLst>
              </p14:cNvPr>
              <p14:cNvContentPartPr/>
              <p14:nvPr/>
            </p14:nvContentPartPr>
            <p14:xfrm>
              <a:off x="601048" y="-758406"/>
              <a:ext cx="360" cy="360"/>
            </p14:xfrm>
          </p:contentPart>
        </mc:Choice>
        <mc:Fallback xmlns="">
          <p:pic>
            <p:nvPicPr>
              <p:cNvPr id="6" name="Freihand 5">
                <a:extLst>
                  <a:ext uri="{FF2B5EF4-FFF2-40B4-BE49-F238E27FC236}">
                    <a16:creationId xmlns:a16="http://schemas.microsoft.com/office/drawing/2014/main" id="{D866C04E-F238-424B-8388-95FFCF947C30}"/>
                  </a:ext>
                </a:extLst>
              </p:cNvPr>
              <p:cNvPicPr/>
              <p:nvPr/>
            </p:nvPicPr>
            <p:blipFill>
              <a:blip r:embed="rId3"/>
              <a:stretch>
                <a:fillRect/>
              </a:stretch>
            </p:blipFill>
            <p:spPr>
              <a:xfrm>
                <a:off x="583048" y="-776406"/>
                <a:ext cx="36000" cy="36000"/>
              </a:xfrm>
              <a:prstGeom prst="rect">
                <a:avLst/>
              </a:prstGeom>
            </p:spPr>
          </p:pic>
        </mc:Fallback>
      </mc:AlternateContent>
      <p:sp>
        <p:nvSpPr>
          <p:cNvPr id="7" name="Rechteck 6">
            <a:extLst>
              <a:ext uri="{FF2B5EF4-FFF2-40B4-BE49-F238E27FC236}">
                <a16:creationId xmlns:a16="http://schemas.microsoft.com/office/drawing/2014/main" id="{28DADA66-1282-494B-9049-B90BFCCBCFFA}"/>
              </a:ext>
            </a:extLst>
          </p:cNvPr>
          <p:cNvSpPr/>
          <p:nvPr/>
        </p:nvSpPr>
        <p:spPr>
          <a:xfrm>
            <a:off x="838199" y="1807865"/>
            <a:ext cx="10448926" cy="1483548"/>
          </a:xfrm>
          <a:prstGeom prst="rect">
            <a:avLst/>
          </a:prstGeom>
        </p:spPr>
        <p:txBody>
          <a:bodyPr wrap="square">
            <a:spAutoFit/>
          </a:bodyPr>
          <a:lstStyle/>
          <a:p>
            <a:pPr marL="342900" indent="-342900">
              <a:lnSpc>
                <a:spcPct val="150000"/>
              </a:lnSpc>
              <a:spcBef>
                <a:spcPts val="1800"/>
              </a:spcBef>
              <a:buFont typeface="+mj-lt"/>
              <a:buAutoNum type="alphaLcPeriod"/>
            </a:pPr>
            <a:r>
              <a:rPr lang="de-CH" sz="1400" dirty="0">
                <a:effectLst/>
                <a:latin typeface="Arial" panose="020B0604020202020204" pitchFamily="34" charset="0"/>
                <a:ea typeface="Calibri" panose="020F0502020204030204" pitchFamily="34" charset="0"/>
              </a:rPr>
              <a:t>Wie lautet Ihr Entscheid? (Ja – Nein – Enthaltung)</a:t>
            </a:r>
          </a:p>
          <a:p>
            <a:pPr marL="342900" indent="-342900">
              <a:lnSpc>
                <a:spcPct val="150000"/>
              </a:lnSpc>
              <a:spcBef>
                <a:spcPts val="1800"/>
              </a:spcBef>
              <a:buFont typeface="+mj-lt"/>
              <a:buAutoNum type="alphaLcPeriod"/>
            </a:pPr>
            <a:r>
              <a:rPr lang="de-CH" sz="1400" dirty="0">
                <a:effectLst/>
                <a:latin typeface="Arial" panose="020B0604020202020204" pitchFamily="34" charset="0"/>
                <a:ea typeface="Calibri" panose="020F0502020204030204" pitchFamily="34" charset="0"/>
              </a:rPr>
              <a:t>Hat die Auseinandersetzung Ihre Einstellungen, Meinungen oder Ansichten geändert?</a:t>
            </a:r>
          </a:p>
          <a:p>
            <a:pPr marL="342900" indent="-342900">
              <a:lnSpc>
                <a:spcPct val="150000"/>
              </a:lnSpc>
              <a:spcBef>
                <a:spcPts val="1800"/>
              </a:spcBef>
              <a:buFont typeface="+mj-lt"/>
              <a:buAutoNum type="alphaLcPeriod"/>
            </a:pPr>
            <a:r>
              <a:rPr lang="de-CH" sz="1400" dirty="0">
                <a:effectLst/>
                <a:latin typeface="Arial" panose="020B0604020202020204" pitchFamily="34" charset="0"/>
                <a:ea typeface="Calibri" panose="020F0502020204030204" pitchFamily="34" charset="0"/>
              </a:rPr>
              <a:t>Welche neuen Erkenntnisse konnten Sie gewinnen?</a:t>
            </a:r>
            <a:endParaRPr lang="de-DE" sz="1400" i="1" dirty="0">
              <a:latin typeface="Arial" panose="020B0604020202020204" pitchFamily="34" charset="0"/>
              <a:cs typeface="Arial" panose="020B0604020202020204" pitchFamily="34" charset="0"/>
            </a:endParaRPr>
          </a:p>
        </p:txBody>
      </p:sp>
      <p:sp>
        <p:nvSpPr>
          <p:cNvPr id="4" name="Datumsplatzhalter 2">
            <a:extLst>
              <a:ext uri="{FF2B5EF4-FFF2-40B4-BE49-F238E27FC236}">
                <a16:creationId xmlns:a16="http://schemas.microsoft.com/office/drawing/2014/main" id="{B9962835-0C34-5431-CD41-15680C0157FC}"/>
              </a:ext>
            </a:extLst>
          </p:cNvPr>
          <p:cNvSpPr txBox="1">
            <a:spLocks/>
          </p:cNvSpPr>
          <p:nvPr/>
        </p:nvSpPr>
        <p:spPr>
          <a:xfrm>
            <a:off x="7341703" y="6356349"/>
            <a:ext cx="4012097" cy="365125"/>
          </a:xfrm>
          <a:prstGeom prst="rect">
            <a:avLst/>
          </a:prstGeom>
        </p:spPr>
        <p:txBody>
          <a:bodyPr vert="horz" lIns="91440" tIns="45720" rIns="91440" bIns="45720" rtlCol="0" anchor="ctr"/>
          <a:lstStyle>
            <a:defPPr>
              <a:defRPr lang="de-DE"/>
            </a:defPPr>
            <a:lvl1pPr marL="0" algn="l" defTabSz="914400" rtl="0" eaLnBrk="1" latinLnBrk="0" hangingPunct="1">
              <a:defRPr sz="1200" kern="1200">
                <a:solidFill>
                  <a:schemeClr val="tx1">
                    <a:tint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de-CH" i="1" dirty="0"/>
              <a:t>© Westermann Schweiz AG</a:t>
            </a:r>
          </a:p>
        </p:txBody>
      </p:sp>
    </p:spTree>
    <p:extLst>
      <p:ext uri="{BB962C8B-B14F-4D97-AF65-F5344CB8AC3E}">
        <p14:creationId xmlns:p14="http://schemas.microsoft.com/office/powerpoint/2010/main" val="33498585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2A58EF5-A2C1-4136-B4E9-9F2F6DC58ECE}"/>
              </a:ext>
            </a:extLst>
          </p:cNvPr>
          <p:cNvSpPr>
            <a:spLocks noGrp="1"/>
          </p:cNvSpPr>
          <p:nvPr>
            <p:ph type="title"/>
          </p:nvPr>
        </p:nvSpPr>
        <p:spPr/>
        <p:txBody>
          <a:bodyPr>
            <a:normAutofit/>
          </a:bodyPr>
          <a:lstStyle/>
          <a:p>
            <a:r>
              <a:rPr lang="de-DE" sz="3200" dirty="0"/>
              <a:t>Einstieg</a:t>
            </a:r>
            <a:endParaRPr lang="de-CH" sz="3200" dirty="0"/>
          </a:p>
        </p:txBody>
      </p:sp>
      <p:sp>
        <p:nvSpPr>
          <p:cNvPr id="3" name="Datumsplatzhalter 2">
            <a:extLst>
              <a:ext uri="{FF2B5EF4-FFF2-40B4-BE49-F238E27FC236}">
                <a16:creationId xmlns:a16="http://schemas.microsoft.com/office/drawing/2014/main" id="{45B87AFA-BEFE-48E3-AAA0-65C75A09328B}"/>
              </a:ext>
            </a:extLst>
          </p:cNvPr>
          <p:cNvSpPr>
            <a:spLocks noGrp="1"/>
          </p:cNvSpPr>
          <p:nvPr>
            <p:ph type="dt" sz="half" idx="10"/>
          </p:nvPr>
        </p:nvSpPr>
        <p:spPr>
          <a:xfrm>
            <a:off x="838199" y="6356350"/>
            <a:ext cx="4012097" cy="365125"/>
          </a:xfrm>
        </p:spPr>
        <p:txBody>
          <a:bodyPr/>
          <a:lstStyle/>
          <a:p>
            <a:r>
              <a:rPr lang="de-CH" i="1" dirty="0"/>
              <a:t>www.klv.ch </a:t>
            </a:r>
            <a:r>
              <a:rPr lang="de-CH" i="1" dirty="0">
                <a:sym typeface="Wingdings" panose="05000000000000000000" pitchFamily="2" charset="2"/>
              </a:rPr>
              <a:t> </a:t>
            </a:r>
            <a:r>
              <a:rPr lang="de-CH" i="1" dirty="0"/>
              <a:t>Downloads </a:t>
            </a:r>
            <a:r>
              <a:rPr lang="de-CH" i="1" dirty="0">
                <a:sym typeface="Wingdings" panose="05000000000000000000" pitchFamily="2" charset="2"/>
              </a:rPr>
              <a:t></a:t>
            </a:r>
            <a:r>
              <a:rPr lang="de-CH" i="1" dirty="0"/>
              <a:t> Wirtschaft &amp; Politik aktuell</a:t>
            </a:r>
          </a:p>
        </p:txBody>
      </p:sp>
      <p:sp>
        <p:nvSpPr>
          <p:cNvPr id="5" name="Foliennummernplatzhalter 4">
            <a:extLst>
              <a:ext uri="{FF2B5EF4-FFF2-40B4-BE49-F238E27FC236}">
                <a16:creationId xmlns:a16="http://schemas.microsoft.com/office/drawing/2014/main" id="{C009CD67-922F-420F-8C4A-AD9BD3C590A2}"/>
              </a:ext>
            </a:extLst>
          </p:cNvPr>
          <p:cNvSpPr>
            <a:spLocks noGrp="1"/>
          </p:cNvSpPr>
          <p:nvPr>
            <p:ph type="sldNum" sz="quarter" idx="12"/>
          </p:nvPr>
        </p:nvSpPr>
        <p:spPr/>
        <p:txBody>
          <a:bodyPr/>
          <a:lstStyle/>
          <a:p>
            <a:fld id="{EBAEE1EB-8B44-4728-A11F-54C2BBCC5F47}" type="slidenum">
              <a:rPr lang="de-CH" smtClean="0"/>
              <a:pPr/>
              <a:t>2</a:t>
            </a:fld>
            <a:endParaRPr lang="de-CH" dirty="0"/>
          </a:p>
        </p:txBody>
      </p:sp>
      <p:sp>
        <p:nvSpPr>
          <p:cNvPr id="4" name="Datumsplatzhalter 2">
            <a:extLst>
              <a:ext uri="{FF2B5EF4-FFF2-40B4-BE49-F238E27FC236}">
                <a16:creationId xmlns:a16="http://schemas.microsoft.com/office/drawing/2014/main" id="{9BE0386F-A0F1-F5B1-32A2-1B0FA25FC27C}"/>
              </a:ext>
            </a:extLst>
          </p:cNvPr>
          <p:cNvSpPr txBox="1">
            <a:spLocks/>
          </p:cNvSpPr>
          <p:nvPr/>
        </p:nvSpPr>
        <p:spPr>
          <a:xfrm>
            <a:off x="7341703" y="6356349"/>
            <a:ext cx="4012097" cy="365125"/>
          </a:xfrm>
          <a:prstGeom prst="rect">
            <a:avLst/>
          </a:prstGeom>
        </p:spPr>
        <p:txBody>
          <a:bodyPr vert="horz" lIns="91440" tIns="45720" rIns="91440" bIns="45720" rtlCol="0" anchor="ctr"/>
          <a:lstStyle>
            <a:defPPr>
              <a:defRPr lang="de-DE"/>
            </a:defPPr>
            <a:lvl1pPr marL="0" algn="l" defTabSz="914400" rtl="0" eaLnBrk="1" latinLnBrk="0" hangingPunct="1">
              <a:defRPr sz="1200" kern="1200">
                <a:solidFill>
                  <a:schemeClr val="tx1">
                    <a:tint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de-CH" i="1" dirty="0"/>
              <a:t>© Westermann Schweiz AG</a:t>
            </a:r>
          </a:p>
        </p:txBody>
      </p:sp>
      <p:pic>
        <p:nvPicPr>
          <p:cNvPr id="7" name="Grafik 6" descr="Klappe">
            <a:extLst>
              <a:ext uri="{FF2B5EF4-FFF2-40B4-BE49-F238E27FC236}">
                <a16:creationId xmlns:a16="http://schemas.microsoft.com/office/drawing/2014/main" id="{754DBF65-9E64-12AD-1B11-EF40D80B9555}"/>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38199" y="1889267"/>
            <a:ext cx="816700" cy="816700"/>
          </a:xfrm>
          <a:prstGeom prst="rect">
            <a:avLst/>
          </a:prstGeom>
        </p:spPr>
      </p:pic>
      <p:pic>
        <p:nvPicPr>
          <p:cNvPr id="8" name="Grafik 7" descr="Klappe">
            <a:extLst>
              <a:ext uri="{FF2B5EF4-FFF2-40B4-BE49-F238E27FC236}">
                <a16:creationId xmlns:a16="http://schemas.microsoft.com/office/drawing/2014/main" id="{D741581C-BDF3-9C54-AC18-CE8309F69C5D}"/>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38199" y="3306320"/>
            <a:ext cx="816700" cy="816700"/>
          </a:xfrm>
          <a:prstGeom prst="rect">
            <a:avLst/>
          </a:prstGeom>
        </p:spPr>
      </p:pic>
      <p:sp>
        <p:nvSpPr>
          <p:cNvPr id="9" name="Rechteck 8">
            <a:extLst>
              <a:ext uri="{FF2B5EF4-FFF2-40B4-BE49-F238E27FC236}">
                <a16:creationId xmlns:a16="http://schemas.microsoft.com/office/drawing/2014/main" id="{39674F63-E1D2-AD66-8148-BD96FD838D38}"/>
              </a:ext>
            </a:extLst>
          </p:cNvPr>
          <p:cNvSpPr/>
          <p:nvPr/>
        </p:nvSpPr>
        <p:spPr>
          <a:xfrm>
            <a:off x="1686040" y="1820564"/>
            <a:ext cx="9426555" cy="738664"/>
          </a:xfrm>
          <a:prstGeom prst="rect">
            <a:avLst/>
          </a:prstGeom>
        </p:spPr>
        <p:txBody>
          <a:bodyPr wrap="square">
            <a:spAutoFit/>
          </a:bodyPr>
          <a:lstStyle/>
          <a:p>
            <a:r>
              <a:rPr lang="de-DE" sz="1400" dirty="0">
                <a:solidFill>
                  <a:srgbClr val="000000"/>
                </a:solidFill>
                <a:latin typeface="Arial" panose="020B0604020202020204" pitchFamily="34" charset="0"/>
                <a:cs typeface="Arial" panose="020B0604020202020204" pitchFamily="34" charset="0"/>
              </a:rPr>
              <a:t>Befürworter:</a:t>
            </a:r>
          </a:p>
          <a:p>
            <a:r>
              <a:rPr lang="de-DE" sz="1400" dirty="0">
                <a:solidFill>
                  <a:srgbClr val="000000"/>
                </a:solidFill>
                <a:latin typeface="Arial" panose="020B0604020202020204" pitchFamily="34" charset="0"/>
                <a:cs typeface="Arial" panose="020B0604020202020204" pitchFamily="34" charset="0"/>
              </a:rPr>
              <a:t>SRF Tagesschau vom 24.03.2026: Hauptausgabe. Zürich: Schweizer Radio und Fernsehen: </a:t>
            </a:r>
          </a:p>
          <a:p>
            <a:r>
              <a:rPr lang="de-CH" sz="1400" dirty="0">
                <a:solidFill>
                  <a:schemeClr val="accent1">
                    <a:lumMod val="75000"/>
                  </a:schemeClr>
                </a:solidFill>
                <a:latin typeface="Arial" panose="020B060402020202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Tagesschau vom 24.03.2026: Hauptausgabe - Play SRF</a:t>
            </a:r>
            <a:r>
              <a:rPr lang="de-CH" sz="1400" dirty="0">
                <a:solidFill>
                  <a:schemeClr val="accent1">
                    <a:lumMod val="75000"/>
                  </a:schemeClr>
                </a:solidFill>
                <a:latin typeface="Arial" panose="020B0604020202020204" pitchFamily="34" charset="0"/>
                <a:cs typeface="Arial" panose="020B0604020202020204" pitchFamily="34" charset="0"/>
              </a:rPr>
              <a:t> </a:t>
            </a:r>
            <a:r>
              <a:rPr lang="de-DE" sz="1400" dirty="0">
                <a:solidFill>
                  <a:srgbClr val="000000"/>
                </a:solidFill>
                <a:latin typeface="Arial" panose="020B0604020202020204" pitchFamily="34" charset="0"/>
                <a:cs typeface="Arial" panose="020B0604020202020204" pitchFamily="34" charset="0"/>
              </a:rPr>
              <a:t>(Zugriff: 28.03.2026)</a:t>
            </a:r>
          </a:p>
        </p:txBody>
      </p:sp>
      <p:sp>
        <p:nvSpPr>
          <p:cNvPr id="10" name="Rechteck 9">
            <a:extLst>
              <a:ext uri="{FF2B5EF4-FFF2-40B4-BE49-F238E27FC236}">
                <a16:creationId xmlns:a16="http://schemas.microsoft.com/office/drawing/2014/main" id="{8C7F6494-DD4A-DBCB-57D2-5545378CE5AE}"/>
              </a:ext>
            </a:extLst>
          </p:cNvPr>
          <p:cNvSpPr/>
          <p:nvPr/>
        </p:nvSpPr>
        <p:spPr>
          <a:xfrm>
            <a:off x="1686039" y="3360278"/>
            <a:ext cx="9280198" cy="738664"/>
          </a:xfrm>
          <a:prstGeom prst="rect">
            <a:avLst/>
          </a:prstGeom>
        </p:spPr>
        <p:txBody>
          <a:bodyPr wrap="square">
            <a:spAutoFit/>
          </a:bodyPr>
          <a:lstStyle/>
          <a:p>
            <a:r>
              <a:rPr lang="de-DE" sz="1400" dirty="0">
                <a:solidFill>
                  <a:srgbClr val="000000"/>
                </a:solidFill>
                <a:latin typeface="Arial" panose="020B0604020202020204" pitchFamily="34" charset="0"/>
                <a:cs typeface="Arial" panose="020B0604020202020204" pitchFamily="34" charset="0"/>
              </a:rPr>
              <a:t>Gegner:</a:t>
            </a:r>
          </a:p>
          <a:p>
            <a:r>
              <a:rPr lang="de-DE" sz="1400" dirty="0">
                <a:solidFill>
                  <a:srgbClr val="000000"/>
                </a:solidFill>
                <a:latin typeface="Arial" panose="020B0604020202020204" pitchFamily="34" charset="0"/>
                <a:cs typeface="Arial" panose="020B0604020202020204" pitchFamily="34" charset="0"/>
              </a:rPr>
              <a:t>SRF Tagesschau vom 09.03.2026: Hauptausgabe. Zürich: Schweizer Radio und Fernsehen: </a:t>
            </a:r>
          </a:p>
          <a:p>
            <a:r>
              <a:rPr lang="de-CH" sz="1400" dirty="0">
                <a:solidFill>
                  <a:schemeClr val="accent1">
                    <a:lumMod val="75000"/>
                  </a:schemeClr>
                </a:solidFill>
                <a:latin typeface="Arial" panose="020B0604020202020204" pitchFamily="34" charset="0"/>
                <a:cs typeface="Arial" panose="020B0604020202020204" pitchFamily="34" charset="0"/>
                <a:hlinkClick r:id="rId5">
                  <a:extLst>
                    <a:ext uri="{A12FA001-AC4F-418D-AE19-62706E023703}">
                      <ahyp:hlinkClr xmlns:ahyp="http://schemas.microsoft.com/office/drawing/2018/hyperlinkcolor" val="tx"/>
                    </a:ext>
                  </a:extLst>
                </a:hlinkClick>
              </a:rPr>
              <a:t>Tagesschau vom 09.03.2026: Hauptausgabe - Play SRF</a:t>
            </a:r>
            <a:r>
              <a:rPr lang="de-CH" sz="1400" dirty="0">
                <a:solidFill>
                  <a:schemeClr val="accent1">
                    <a:lumMod val="75000"/>
                  </a:schemeClr>
                </a:solidFill>
                <a:latin typeface="Arial" panose="020B0604020202020204" pitchFamily="34" charset="0"/>
                <a:cs typeface="Arial" panose="020B0604020202020204" pitchFamily="34" charset="0"/>
              </a:rPr>
              <a:t> </a:t>
            </a:r>
            <a:r>
              <a:rPr lang="de-DE" sz="1400" dirty="0">
                <a:solidFill>
                  <a:srgbClr val="000000"/>
                </a:solidFill>
                <a:latin typeface="Arial" panose="020B0604020202020204" pitchFamily="34" charset="0"/>
                <a:cs typeface="Arial" panose="020B0604020202020204" pitchFamily="34" charset="0"/>
              </a:rPr>
              <a:t>(Zugriff: 16.03.2026)</a:t>
            </a:r>
          </a:p>
        </p:txBody>
      </p:sp>
    </p:spTree>
    <p:extLst>
      <p:ext uri="{BB962C8B-B14F-4D97-AF65-F5344CB8AC3E}">
        <p14:creationId xmlns:p14="http://schemas.microsoft.com/office/powerpoint/2010/main" val="16488963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223663-A12B-D351-36C5-A40A9E569358}"/>
            </a:ext>
          </a:extLst>
        </p:cNvPr>
        <p:cNvGrpSpPr/>
        <p:nvPr/>
      </p:nvGrpSpPr>
      <p:grpSpPr>
        <a:xfrm>
          <a:off x="0" y="0"/>
          <a:ext cx="0" cy="0"/>
          <a:chOff x="0" y="0"/>
          <a:chExt cx="0" cy="0"/>
        </a:xfrm>
      </p:grpSpPr>
      <p:sp>
        <p:nvSpPr>
          <p:cNvPr id="3" name="Datumsplatzhalter 2">
            <a:extLst>
              <a:ext uri="{FF2B5EF4-FFF2-40B4-BE49-F238E27FC236}">
                <a16:creationId xmlns:a16="http://schemas.microsoft.com/office/drawing/2014/main" id="{3F629C99-64F9-5C85-7DE0-FAEE589F0D60}"/>
              </a:ext>
            </a:extLst>
          </p:cNvPr>
          <p:cNvSpPr>
            <a:spLocks noGrp="1"/>
          </p:cNvSpPr>
          <p:nvPr>
            <p:ph type="dt" sz="half" idx="10"/>
          </p:nvPr>
        </p:nvSpPr>
        <p:spPr/>
        <p:txBody>
          <a:bodyPr/>
          <a:lstStyle/>
          <a:p>
            <a:r>
              <a:rPr lang="de-CH" i="1" dirty="0"/>
              <a:t>www.klv.ch </a:t>
            </a:r>
            <a:r>
              <a:rPr lang="de-CH" i="1" dirty="0">
                <a:sym typeface="Wingdings" panose="05000000000000000000" pitchFamily="2" charset="2"/>
              </a:rPr>
              <a:t> </a:t>
            </a:r>
            <a:r>
              <a:rPr lang="de-CH" i="1" dirty="0"/>
              <a:t>Downloads </a:t>
            </a:r>
            <a:r>
              <a:rPr lang="de-CH" i="1" dirty="0">
                <a:sym typeface="Wingdings" panose="05000000000000000000" pitchFamily="2" charset="2"/>
              </a:rPr>
              <a:t></a:t>
            </a:r>
            <a:r>
              <a:rPr lang="de-CH" i="1" dirty="0"/>
              <a:t> Wirtschaft &amp; Politik aktuell</a:t>
            </a:r>
          </a:p>
        </p:txBody>
      </p:sp>
      <p:sp>
        <p:nvSpPr>
          <p:cNvPr id="5" name="Foliennummernplatzhalter 4">
            <a:extLst>
              <a:ext uri="{FF2B5EF4-FFF2-40B4-BE49-F238E27FC236}">
                <a16:creationId xmlns:a16="http://schemas.microsoft.com/office/drawing/2014/main" id="{234EE3E5-2E1F-94B3-BA09-0FE86D6C2058}"/>
              </a:ext>
            </a:extLst>
          </p:cNvPr>
          <p:cNvSpPr>
            <a:spLocks noGrp="1"/>
          </p:cNvSpPr>
          <p:nvPr>
            <p:ph type="sldNum" sz="quarter" idx="12"/>
          </p:nvPr>
        </p:nvSpPr>
        <p:spPr/>
        <p:txBody>
          <a:bodyPr/>
          <a:lstStyle/>
          <a:p>
            <a:fld id="{EBAEE1EB-8B44-4728-A11F-54C2BBCC5F47}" type="slidenum">
              <a:rPr lang="de-CH" smtClean="0"/>
              <a:pPr/>
              <a:t>3</a:t>
            </a:fld>
            <a:endParaRPr lang="de-CH" dirty="0"/>
          </a:p>
        </p:txBody>
      </p:sp>
      <p:sp>
        <p:nvSpPr>
          <p:cNvPr id="4" name="Datumsplatzhalter 2">
            <a:extLst>
              <a:ext uri="{FF2B5EF4-FFF2-40B4-BE49-F238E27FC236}">
                <a16:creationId xmlns:a16="http://schemas.microsoft.com/office/drawing/2014/main" id="{DB6A07A7-FE17-FF13-5FF9-E37D34244DA6}"/>
              </a:ext>
            </a:extLst>
          </p:cNvPr>
          <p:cNvSpPr txBox="1">
            <a:spLocks/>
          </p:cNvSpPr>
          <p:nvPr/>
        </p:nvSpPr>
        <p:spPr>
          <a:xfrm>
            <a:off x="7341703" y="6356349"/>
            <a:ext cx="4012097" cy="365125"/>
          </a:xfrm>
          <a:prstGeom prst="rect">
            <a:avLst/>
          </a:prstGeom>
        </p:spPr>
        <p:txBody>
          <a:bodyPr vert="horz" lIns="91440" tIns="45720" rIns="91440" bIns="45720" rtlCol="0" anchor="ctr"/>
          <a:lstStyle>
            <a:defPPr>
              <a:defRPr lang="de-DE"/>
            </a:defPPr>
            <a:lvl1pPr marL="0" algn="l" defTabSz="914400" rtl="0" eaLnBrk="1" latinLnBrk="0" hangingPunct="1">
              <a:defRPr sz="1200" kern="1200">
                <a:solidFill>
                  <a:schemeClr val="tx1">
                    <a:tint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de-CH" i="1" dirty="0"/>
              <a:t>© Westermann Schweiz AG</a:t>
            </a:r>
          </a:p>
        </p:txBody>
      </p:sp>
      <p:sp>
        <p:nvSpPr>
          <p:cNvPr id="2" name="Textfeld 1">
            <a:extLst>
              <a:ext uri="{FF2B5EF4-FFF2-40B4-BE49-F238E27FC236}">
                <a16:creationId xmlns:a16="http://schemas.microsoft.com/office/drawing/2014/main" id="{4F3F06E0-580E-546D-8DCB-01A4F86ECCC0}"/>
              </a:ext>
            </a:extLst>
          </p:cNvPr>
          <p:cNvSpPr txBox="1"/>
          <p:nvPr/>
        </p:nvSpPr>
        <p:spPr>
          <a:xfrm>
            <a:off x="838201" y="5641484"/>
            <a:ext cx="10590441" cy="646331"/>
          </a:xfrm>
          <a:prstGeom prst="rect">
            <a:avLst/>
          </a:prstGeom>
          <a:noFill/>
        </p:spPr>
        <p:txBody>
          <a:bodyPr wrap="square" rtlCol="0">
            <a:spAutoFit/>
          </a:bodyPr>
          <a:lstStyle/>
          <a:p>
            <a:r>
              <a:rPr lang="de-DE" sz="1200" dirty="0"/>
              <a:t>Quelle: Bundesrat verabschiedet Botschaft zur Volksinitiative «Keine 10-Millionen-Schweiz! (Nachhaltigkeitsinitiative)». Bern: Schweizerische Eidgenossenschaft, Die Publikationsplattform des Bundesrates, 21.03.2025: </a:t>
            </a:r>
            <a:r>
              <a:rPr lang="de-DE" sz="1200" dirty="0" err="1">
                <a:hlinkClick r:id="rId2"/>
              </a:rPr>
              <a:t>BBl</a:t>
            </a:r>
            <a:r>
              <a:rPr lang="de-DE" sz="1200" dirty="0">
                <a:hlinkClick r:id="rId2"/>
              </a:rPr>
              <a:t> 2025 1262 - Botschaft zur Volksinitiative «Keine 10-Millionen-Schweiz! (Nachhaltigkeitsinitiative)» | </a:t>
            </a:r>
            <a:r>
              <a:rPr lang="de-DE" sz="1200" dirty="0" err="1">
                <a:hlinkClick r:id="rId2"/>
              </a:rPr>
              <a:t>Fedlex</a:t>
            </a:r>
            <a:r>
              <a:rPr lang="de-DE" sz="1200" dirty="0"/>
              <a:t> (Zugriff: 28.03.2026)</a:t>
            </a:r>
            <a:endParaRPr lang="de-DE" sz="1200" dirty="0">
              <a:solidFill>
                <a:schemeClr val="accent1">
                  <a:lumMod val="75000"/>
                </a:schemeClr>
              </a:solidFill>
            </a:endParaRPr>
          </a:p>
        </p:txBody>
      </p:sp>
      <p:sp>
        <p:nvSpPr>
          <p:cNvPr id="6" name="Rectangle 1">
            <a:extLst>
              <a:ext uri="{FF2B5EF4-FFF2-40B4-BE49-F238E27FC236}">
                <a16:creationId xmlns:a16="http://schemas.microsoft.com/office/drawing/2014/main" id="{AC042CA9-2F31-7315-D35A-04DEFE3B05A6}"/>
              </a:ext>
            </a:extLst>
          </p:cNvPr>
          <p:cNvSpPr>
            <a:spLocks noGrp="1" noChangeArrowheads="1"/>
          </p:cNvSpPr>
          <p:nvPr>
            <p:ph idx="1"/>
          </p:nvPr>
        </p:nvSpPr>
        <p:spPr bwMode="auto">
          <a:xfrm>
            <a:off x="838201" y="1421242"/>
            <a:ext cx="10590441" cy="2906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indent="0">
              <a:buNone/>
            </a:pPr>
            <a:r>
              <a:rPr lang="de-DE" sz="1600" dirty="0">
                <a:ea typeface="Calibri" panose="020F0502020204030204" pitchFamily="34" charset="0"/>
              </a:rPr>
              <a:t>Bern, 21. März 2025</a:t>
            </a:r>
          </a:p>
          <a:p>
            <a:pPr marL="0" indent="0">
              <a:buNone/>
            </a:pPr>
            <a:endParaRPr lang="de-DE" sz="1400" b="1" dirty="0"/>
          </a:p>
          <a:p>
            <a:pPr marL="0" indent="0">
              <a:lnSpc>
                <a:spcPct val="150000"/>
              </a:lnSpc>
              <a:buNone/>
            </a:pPr>
            <a:r>
              <a:rPr lang="de-DE" sz="1600" dirty="0">
                <a:ea typeface="Calibri" panose="020F0502020204030204" pitchFamily="34" charset="0"/>
              </a:rPr>
              <a:t>Die Initiative «Keine 10-Millionen-Schweiz! (Nachhaltigkeitsinitiative)» verlangt, dass die ständige Wohnbevölkerung der Schweiz die Zehn-Millionen-Grenze vor dem Jahr 2050 nicht überschreitet. Die Initiative würde den Wohlstand in der Schweiz gefährden, das Funktionieren der Gesellschaft beeinträchtigen und den bilateralen Weg mit der EU aufs Spiel setzen. Der Bundesrat beantragt deshalb der Bundesversammlung, die Initiative ohne direkten Gegenentwurf und ohne indirekten Gegenvorschlag Volk und Ständen mit der Empfehlung zu unterbreiten, sie abzulehnen.</a:t>
            </a:r>
          </a:p>
        </p:txBody>
      </p:sp>
    </p:spTree>
    <p:extLst>
      <p:ext uri="{BB962C8B-B14F-4D97-AF65-F5344CB8AC3E}">
        <p14:creationId xmlns:p14="http://schemas.microsoft.com/office/powerpoint/2010/main" val="41960143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umsplatzhalter 2">
            <a:extLst>
              <a:ext uri="{FF2B5EF4-FFF2-40B4-BE49-F238E27FC236}">
                <a16:creationId xmlns:a16="http://schemas.microsoft.com/office/drawing/2014/main" id="{6987BA89-675B-1ECB-2D47-F238B2310319}"/>
              </a:ext>
            </a:extLst>
          </p:cNvPr>
          <p:cNvSpPr>
            <a:spLocks noGrp="1"/>
          </p:cNvSpPr>
          <p:nvPr>
            <p:ph type="dt" sz="half" idx="10"/>
          </p:nvPr>
        </p:nvSpPr>
        <p:spPr/>
        <p:txBody>
          <a:bodyPr/>
          <a:lstStyle/>
          <a:p>
            <a:r>
              <a:rPr lang="de-CH" i="1"/>
              <a:t>www.klv.ch </a:t>
            </a:r>
            <a:r>
              <a:rPr lang="de-CH" i="1">
                <a:sym typeface="Wingdings" panose="05000000000000000000" pitchFamily="2" charset="2"/>
              </a:rPr>
              <a:t> </a:t>
            </a:r>
            <a:r>
              <a:rPr lang="de-CH" i="1"/>
              <a:t>Downloads </a:t>
            </a:r>
            <a:r>
              <a:rPr lang="de-CH" i="1">
                <a:sym typeface="Wingdings" panose="05000000000000000000" pitchFamily="2" charset="2"/>
              </a:rPr>
              <a:t></a:t>
            </a:r>
            <a:r>
              <a:rPr lang="de-CH" i="1"/>
              <a:t> Wirtschaft &amp; Politik aktuell</a:t>
            </a:r>
            <a:endParaRPr lang="de-CH" i="1" dirty="0"/>
          </a:p>
        </p:txBody>
      </p:sp>
      <p:sp>
        <p:nvSpPr>
          <p:cNvPr id="4" name="Fußzeilenplatzhalter 3">
            <a:extLst>
              <a:ext uri="{FF2B5EF4-FFF2-40B4-BE49-F238E27FC236}">
                <a16:creationId xmlns:a16="http://schemas.microsoft.com/office/drawing/2014/main" id="{23F609F4-C1B9-8BFB-31A1-D101359C8099}"/>
              </a:ext>
            </a:extLst>
          </p:cNvPr>
          <p:cNvSpPr>
            <a:spLocks noGrp="1"/>
          </p:cNvSpPr>
          <p:nvPr>
            <p:ph type="ftr" sz="quarter" idx="11"/>
          </p:nvPr>
        </p:nvSpPr>
        <p:spPr/>
        <p:txBody>
          <a:bodyPr/>
          <a:lstStyle/>
          <a:p>
            <a:r>
              <a:rPr lang="de-CH">
                <a:latin typeface="bs Thomas Sans 1" panose="00000500000000000000" pitchFamily="50" charset="0"/>
                <a:ea typeface="bs Thomas Sans 1" panose="00000500000000000000" pitchFamily="50" charset="0"/>
              </a:rPr>
              <a:t>© Westermann Schweiz AG</a:t>
            </a:r>
            <a:endParaRPr lang="de-CH" dirty="0"/>
          </a:p>
        </p:txBody>
      </p:sp>
      <p:sp>
        <p:nvSpPr>
          <p:cNvPr id="5" name="Foliennummernplatzhalter 4">
            <a:extLst>
              <a:ext uri="{FF2B5EF4-FFF2-40B4-BE49-F238E27FC236}">
                <a16:creationId xmlns:a16="http://schemas.microsoft.com/office/drawing/2014/main" id="{039E61ED-ED83-D788-CACE-325C9834F784}"/>
              </a:ext>
            </a:extLst>
          </p:cNvPr>
          <p:cNvSpPr>
            <a:spLocks noGrp="1"/>
          </p:cNvSpPr>
          <p:nvPr>
            <p:ph type="sldNum" sz="quarter" idx="12"/>
          </p:nvPr>
        </p:nvSpPr>
        <p:spPr/>
        <p:txBody>
          <a:bodyPr/>
          <a:lstStyle/>
          <a:p>
            <a:fld id="{EBAEE1EB-8B44-4728-A11F-54C2BBCC5F47}" type="slidenum">
              <a:rPr lang="de-CH" smtClean="0"/>
              <a:pPr/>
              <a:t>4</a:t>
            </a:fld>
            <a:endParaRPr lang="de-CH" dirty="0"/>
          </a:p>
        </p:txBody>
      </p:sp>
      <p:pic>
        <p:nvPicPr>
          <p:cNvPr id="12" name="Grafik 11">
            <a:extLst>
              <a:ext uri="{FF2B5EF4-FFF2-40B4-BE49-F238E27FC236}">
                <a16:creationId xmlns:a16="http://schemas.microsoft.com/office/drawing/2014/main" id="{C4D0CCE1-9A5F-B499-E7D9-B125B89C7D95}"/>
              </a:ext>
            </a:extLst>
          </p:cNvPr>
          <p:cNvPicPr>
            <a:picLocks noChangeAspect="1"/>
          </p:cNvPicPr>
          <p:nvPr/>
        </p:nvPicPr>
        <p:blipFill>
          <a:blip r:embed="rId2"/>
          <a:stretch>
            <a:fillRect/>
          </a:stretch>
        </p:blipFill>
        <p:spPr>
          <a:xfrm>
            <a:off x="875145" y="1592826"/>
            <a:ext cx="10287949" cy="3618271"/>
          </a:xfrm>
          <a:prstGeom prst="rect">
            <a:avLst/>
          </a:prstGeom>
        </p:spPr>
      </p:pic>
    </p:spTree>
    <p:extLst>
      <p:ext uri="{BB962C8B-B14F-4D97-AF65-F5344CB8AC3E}">
        <p14:creationId xmlns:p14="http://schemas.microsoft.com/office/powerpoint/2010/main" val="21753518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062032-26B9-D107-A525-C4A775D64D4E}"/>
            </a:ext>
          </a:extLst>
        </p:cNvPr>
        <p:cNvGrpSpPr/>
        <p:nvPr/>
      </p:nvGrpSpPr>
      <p:grpSpPr>
        <a:xfrm>
          <a:off x="0" y="0"/>
          <a:ext cx="0" cy="0"/>
          <a:chOff x="0" y="0"/>
          <a:chExt cx="0" cy="0"/>
        </a:xfrm>
      </p:grpSpPr>
      <p:pic>
        <p:nvPicPr>
          <p:cNvPr id="8" name="Grafik 7" descr="Ein Bild, das Text, Screenshot, Schrift, Zahl enthält.&#10;&#10;KI-generierte Inhalte können fehlerhaft sein.">
            <a:extLst>
              <a:ext uri="{FF2B5EF4-FFF2-40B4-BE49-F238E27FC236}">
                <a16:creationId xmlns:a16="http://schemas.microsoft.com/office/drawing/2014/main" id="{9BDB22AF-6BB5-A81D-3591-37D98024B253}"/>
              </a:ext>
            </a:extLst>
          </p:cNvPr>
          <p:cNvPicPr>
            <a:picLocks noChangeAspect="1"/>
          </p:cNvPicPr>
          <p:nvPr/>
        </p:nvPicPr>
        <p:blipFill>
          <a:blip r:embed="rId2"/>
          <a:stretch>
            <a:fillRect/>
          </a:stretch>
        </p:blipFill>
        <p:spPr>
          <a:xfrm>
            <a:off x="1112291" y="709613"/>
            <a:ext cx="9967417" cy="6080125"/>
          </a:xfrm>
          <a:prstGeom prst="rect">
            <a:avLst/>
          </a:prstGeom>
          <a:noFill/>
        </p:spPr>
      </p:pic>
      <p:sp>
        <p:nvSpPr>
          <p:cNvPr id="3" name="Datumsplatzhalter 2" hidden="1">
            <a:extLst>
              <a:ext uri="{FF2B5EF4-FFF2-40B4-BE49-F238E27FC236}">
                <a16:creationId xmlns:a16="http://schemas.microsoft.com/office/drawing/2014/main" id="{49AF1242-5FB1-D448-CA99-BE51755F1476}"/>
              </a:ext>
            </a:extLst>
          </p:cNvPr>
          <p:cNvSpPr>
            <a:spLocks noGrp="1"/>
          </p:cNvSpPr>
          <p:nvPr>
            <p:ph type="dt" sz="half" idx="10"/>
          </p:nvPr>
        </p:nvSpPr>
        <p:spPr/>
        <p:txBody>
          <a:bodyPr/>
          <a:lstStyle/>
          <a:p>
            <a:pPr>
              <a:spcAft>
                <a:spcPts val="600"/>
              </a:spcAft>
            </a:pPr>
            <a:r>
              <a:rPr lang="de-CH" i="1"/>
              <a:t>www.klv.ch </a:t>
            </a:r>
            <a:r>
              <a:rPr lang="de-CH" i="1">
                <a:sym typeface="Wingdings" panose="05000000000000000000" pitchFamily="2" charset="2"/>
              </a:rPr>
              <a:t> </a:t>
            </a:r>
            <a:r>
              <a:rPr lang="de-CH" i="1"/>
              <a:t>Downloads </a:t>
            </a:r>
            <a:r>
              <a:rPr lang="de-CH" i="1">
                <a:sym typeface="Wingdings" panose="05000000000000000000" pitchFamily="2" charset="2"/>
              </a:rPr>
              <a:t></a:t>
            </a:r>
            <a:r>
              <a:rPr lang="de-CH" i="1"/>
              <a:t> Wirtschaft &amp; Politik aktuell</a:t>
            </a:r>
          </a:p>
        </p:txBody>
      </p:sp>
      <p:sp>
        <p:nvSpPr>
          <p:cNvPr id="4" name="Fußzeilenplatzhalter 3">
            <a:extLst>
              <a:ext uri="{FF2B5EF4-FFF2-40B4-BE49-F238E27FC236}">
                <a16:creationId xmlns:a16="http://schemas.microsoft.com/office/drawing/2014/main" id="{A86EE481-70DD-5E1C-05AB-8055A0D7F1BC}"/>
              </a:ext>
            </a:extLst>
          </p:cNvPr>
          <p:cNvSpPr>
            <a:spLocks noGrp="1"/>
          </p:cNvSpPr>
          <p:nvPr>
            <p:ph type="ftr" sz="quarter" idx="11"/>
          </p:nvPr>
        </p:nvSpPr>
        <p:spPr/>
        <p:txBody>
          <a:bodyPr/>
          <a:lstStyle/>
          <a:p>
            <a:pPr>
              <a:spcAft>
                <a:spcPts val="600"/>
              </a:spcAft>
            </a:pPr>
            <a:r>
              <a:rPr lang="de-CH">
                <a:latin typeface="bs Thomas Sans 1" panose="00000500000000000000" pitchFamily="50" charset="0"/>
                <a:ea typeface="bs Thomas Sans 1" panose="00000500000000000000" pitchFamily="50" charset="0"/>
              </a:rPr>
              <a:t>© Westermann Schweiz AG</a:t>
            </a:r>
            <a:endParaRPr lang="de-CH"/>
          </a:p>
        </p:txBody>
      </p:sp>
      <p:sp>
        <p:nvSpPr>
          <p:cNvPr id="5" name="Foliennummernplatzhalter 4" hidden="1">
            <a:extLst>
              <a:ext uri="{FF2B5EF4-FFF2-40B4-BE49-F238E27FC236}">
                <a16:creationId xmlns:a16="http://schemas.microsoft.com/office/drawing/2014/main" id="{7FBE9D56-F4D7-FA66-B907-F6B9E087C504}"/>
              </a:ext>
            </a:extLst>
          </p:cNvPr>
          <p:cNvSpPr>
            <a:spLocks noGrp="1"/>
          </p:cNvSpPr>
          <p:nvPr>
            <p:ph type="sldNum" sz="quarter" idx="12"/>
          </p:nvPr>
        </p:nvSpPr>
        <p:spPr/>
        <p:txBody>
          <a:bodyPr/>
          <a:lstStyle/>
          <a:p>
            <a:pPr>
              <a:spcAft>
                <a:spcPts val="600"/>
              </a:spcAft>
            </a:pPr>
            <a:fld id="{EBAEE1EB-8B44-4728-A11F-54C2BBCC5F47}" type="slidenum">
              <a:rPr lang="de-CH" smtClean="0"/>
              <a:pPr>
                <a:spcAft>
                  <a:spcPts val="600"/>
                </a:spcAft>
              </a:pPr>
              <a:t>5</a:t>
            </a:fld>
            <a:endParaRPr lang="de-CH"/>
          </a:p>
        </p:txBody>
      </p:sp>
    </p:spTree>
    <p:extLst>
      <p:ext uri="{BB962C8B-B14F-4D97-AF65-F5344CB8AC3E}">
        <p14:creationId xmlns:p14="http://schemas.microsoft.com/office/powerpoint/2010/main" val="23750554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8F46C2-4C65-5334-F5FE-7592D10C850D}"/>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A2583C06-9F5F-2D4E-4999-B758E76FF33A}"/>
              </a:ext>
            </a:extLst>
          </p:cNvPr>
          <p:cNvSpPr>
            <a:spLocks noGrp="1"/>
          </p:cNvSpPr>
          <p:nvPr>
            <p:ph type="title"/>
          </p:nvPr>
        </p:nvSpPr>
        <p:spPr/>
        <p:txBody>
          <a:bodyPr>
            <a:normAutofit/>
          </a:bodyPr>
          <a:lstStyle/>
          <a:p>
            <a:r>
              <a:rPr lang="de-DE" sz="3200" dirty="0"/>
              <a:t>Befürworter und Gegner der Initiative</a:t>
            </a:r>
            <a:endParaRPr lang="de-CH" sz="3200" dirty="0"/>
          </a:p>
        </p:txBody>
      </p:sp>
      <p:sp>
        <p:nvSpPr>
          <p:cNvPr id="3" name="Datumsplatzhalter 2">
            <a:extLst>
              <a:ext uri="{FF2B5EF4-FFF2-40B4-BE49-F238E27FC236}">
                <a16:creationId xmlns:a16="http://schemas.microsoft.com/office/drawing/2014/main" id="{CDF67FA8-B957-C3BC-6F8C-1CD48EC82D8E}"/>
              </a:ext>
            </a:extLst>
          </p:cNvPr>
          <p:cNvSpPr>
            <a:spLocks noGrp="1"/>
          </p:cNvSpPr>
          <p:nvPr>
            <p:ph type="dt" sz="half" idx="10"/>
          </p:nvPr>
        </p:nvSpPr>
        <p:spPr/>
        <p:txBody>
          <a:bodyPr/>
          <a:lstStyle/>
          <a:p>
            <a:r>
              <a:rPr lang="de-CH" i="1" dirty="0"/>
              <a:t>www.klv.ch </a:t>
            </a:r>
            <a:r>
              <a:rPr lang="de-CH" i="1" dirty="0">
                <a:sym typeface="Wingdings" panose="05000000000000000000" pitchFamily="2" charset="2"/>
              </a:rPr>
              <a:t> </a:t>
            </a:r>
            <a:r>
              <a:rPr lang="de-CH" i="1" dirty="0"/>
              <a:t>Downloads </a:t>
            </a:r>
            <a:r>
              <a:rPr lang="de-CH" i="1" dirty="0">
                <a:sym typeface="Wingdings" panose="05000000000000000000" pitchFamily="2" charset="2"/>
              </a:rPr>
              <a:t></a:t>
            </a:r>
            <a:r>
              <a:rPr lang="de-CH" i="1" dirty="0"/>
              <a:t> Wirtschaft &amp; Politik aktuell</a:t>
            </a:r>
          </a:p>
        </p:txBody>
      </p:sp>
      <p:sp>
        <p:nvSpPr>
          <p:cNvPr id="5" name="Foliennummernplatzhalter 4">
            <a:extLst>
              <a:ext uri="{FF2B5EF4-FFF2-40B4-BE49-F238E27FC236}">
                <a16:creationId xmlns:a16="http://schemas.microsoft.com/office/drawing/2014/main" id="{2F08F155-8285-2244-7F03-2B2C82A06925}"/>
              </a:ext>
            </a:extLst>
          </p:cNvPr>
          <p:cNvSpPr>
            <a:spLocks noGrp="1"/>
          </p:cNvSpPr>
          <p:nvPr>
            <p:ph type="sldNum" sz="quarter" idx="12"/>
          </p:nvPr>
        </p:nvSpPr>
        <p:spPr/>
        <p:txBody>
          <a:bodyPr/>
          <a:lstStyle/>
          <a:p>
            <a:fld id="{EBAEE1EB-8B44-4728-A11F-54C2BBCC5F47}" type="slidenum">
              <a:rPr lang="de-CH" smtClean="0"/>
              <a:pPr/>
              <a:t>6</a:t>
            </a:fld>
            <a:endParaRPr lang="de-CH" dirty="0"/>
          </a:p>
        </p:txBody>
      </p:sp>
      <p:sp>
        <p:nvSpPr>
          <p:cNvPr id="6" name="Textfeld 5">
            <a:extLst>
              <a:ext uri="{FF2B5EF4-FFF2-40B4-BE49-F238E27FC236}">
                <a16:creationId xmlns:a16="http://schemas.microsoft.com/office/drawing/2014/main" id="{D34CC22C-9E4D-FF51-32B3-36CFCBAEB004}"/>
              </a:ext>
            </a:extLst>
          </p:cNvPr>
          <p:cNvSpPr txBox="1"/>
          <p:nvPr/>
        </p:nvSpPr>
        <p:spPr>
          <a:xfrm>
            <a:off x="989813" y="2102177"/>
            <a:ext cx="10133816" cy="1569660"/>
          </a:xfrm>
          <a:prstGeom prst="rect">
            <a:avLst/>
          </a:prstGeom>
          <a:noFill/>
        </p:spPr>
        <p:txBody>
          <a:bodyPr wrap="square">
            <a:spAutoFit/>
          </a:bodyPr>
          <a:lstStyle/>
          <a:p>
            <a:r>
              <a:rPr lang="de-CH" sz="1400" dirty="0">
                <a:latin typeface="Arial" panose="020B0604020202020204" pitchFamily="34" charset="0"/>
                <a:cs typeface="Arial" panose="020B0604020202020204" pitchFamily="34" charset="0"/>
              </a:rPr>
              <a:t>Befürworter:	SVP</a:t>
            </a:r>
          </a:p>
          <a:p>
            <a:endParaRPr lang="de-CH" sz="1400" dirty="0">
              <a:latin typeface="Arial" panose="020B0604020202020204" pitchFamily="34" charset="0"/>
              <a:cs typeface="Arial" panose="020B0604020202020204" pitchFamily="34" charset="0"/>
            </a:endParaRPr>
          </a:p>
          <a:p>
            <a:pPr>
              <a:lnSpc>
                <a:spcPct val="200000"/>
              </a:lnSpc>
            </a:pPr>
            <a:r>
              <a:rPr lang="de-CH" sz="1400" dirty="0">
                <a:latin typeface="Arial" panose="020B0604020202020204" pitchFamily="34" charset="0"/>
                <a:cs typeface="Arial" panose="020B0604020202020204" pitchFamily="34" charset="0"/>
              </a:rPr>
              <a:t>Gegner:		FDP, GLP, Mitte, SP, Grüne, </a:t>
            </a:r>
            <a:r>
              <a:rPr lang="de-CH" sz="1400" dirty="0" err="1">
                <a:latin typeface="Arial" panose="020B0604020202020204" pitchFamily="34" charset="0"/>
                <a:cs typeface="Arial" panose="020B0604020202020204" pitchFamily="34" charset="0"/>
              </a:rPr>
              <a:t>economiesuisse</a:t>
            </a:r>
            <a:r>
              <a:rPr lang="de-CH" sz="1400" dirty="0">
                <a:latin typeface="Arial" panose="020B0604020202020204" pitchFamily="34" charset="0"/>
                <a:cs typeface="Arial" panose="020B0604020202020204" pitchFamily="34" charset="0"/>
              </a:rPr>
              <a:t>, Arbeitgeberverband, Gewerkschaftsbund, Bundesrat, 		Bundesparlament	</a:t>
            </a:r>
          </a:p>
          <a:p>
            <a:endParaRPr lang="de-CH" sz="1200" dirty="0">
              <a:latin typeface="Arial" panose="020B0604020202020204" pitchFamily="34" charset="0"/>
              <a:cs typeface="Arial" panose="020B0604020202020204" pitchFamily="34" charset="0"/>
            </a:endParaRPr>
          </a:p>
        </p:txBody>
      </p:sp>
      <p:sp>
        <p:nvSpPr>
          <p:cNvPr id="4" name="Datumsplatzhalter 2">
            <a:extLst>
              <a:ext uri="{FF2B5EF4-FFF2-40B4-BE49-F238E27FC236}">
                <a16:creationId xmlns:a16="http://schemas.microsoft.com/office/drawing/2014/main" id="{C4F82EB5-A465-9598-CA45-CDA18897E67A}"/>
              </a:ext>
            </a:extLst>
          </p:cNvPr>
          <p:cNvSpPr txBox="1">
            <a:spLocks/>
          </p:cNvSpPr>
          <p:nvPr/>
        </p:nvSpPr>
        <p:spPr>
          <a:xfrm>
            <a:off x="7341703" y="6356349"/>
            <a:ext cx="4012097" cy="365125"/>
          </a:xfrm>
          <a:prstGeom prst="rect">
            <a:avLst/>
          </a:prstGeom>
        </p:spPr>
        <p:txBody>
          <a:bodyPr vert="horz" lIns="91440" tIns="45720" rIns="91440" bIns="45720" rtlCol="0" anchor="ctr"/>
          <a:lstStyle>
            <a:defPPr>
              <a:defRPr lang="de-DE"/>
            </a:defPPr>
            <a:lvl1pPr marL="0" algn="l" defTabSz="914400" rtl="0" eaLnBrk="1" latinLnBrk="0" hangingPunct="1">
              <a:defRPr sz="1200" kern="1200">
                <a:solidFill>
                  <a:schemeClr val="tx1">
                    <a:tint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de-CH" i="1" dirty="0"/>
              <a:t>© Westermann Schweiz AG</a:t>
            </a:r>
          </a:p>
        </p:txBody>
      </p:sp>
    </p:spTree>
    <p:extLst>
      <p:ext uri="{BB962C8B-B14F-4D97-AF65-F5344CB8AC3E}">
        <p14:creationId xmlns:p14="http://schemas.microsoft.com/office/powerpoint/2010/main" val="23456307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el 1">
            <a:extLst>
              <a:ext uri="{FF2B5EF4-FFF2-40B4-BE49-F238E27FC236}">
                <a16:creationId xmlns:a16="http://schemas.microsoft.com/office/drawing/2014/main" id="{2A4E3F2D-4814-42CE-9334-1B4D6ED76B73}"/>
              </a:ext>
            </a:extLst>
          </p:cNvPr>
          <p:cNvSpPr>
            <a:spLocks noGrp="1"/>
          </p:cNvSpPr>
          <p:nvPr>
            <p:ph type="title"/>
          </p:nvPr>
        </p:nvSpPr>
        <p:spPr/>
        <p:txBody>
          <a:bodyPr>
            <a:normAutofit/>
          </a:bodyPr>
          <a:lstStyle/>
          <a:p>
            <a:r>
              <a:rPr lang="de-DE" sz="3200" dirty="0"/>
              <a:t>Auftrag 1</a:t>
            </a:r>
            <a:endParaRPr lang="de-CH" sz="3200" dirty="0"/>
          </a:p>
        </p:txBody>
      </p:sp>
      <p:sp>
        <p:nvSpPr>
          <p:cNvPr id="3" name="Datumsplatzhalter 2">
            <a:extLst>
              <a:ext uri="{FF2B5EF4-FFF2-40B4-BE49-F238E27FC236}">
                <a16:creationId xmlns:a16="http://schemas.microsoft.com/office/drawing/2014/main" id="{45B87AFA-BEFE-48E3-AAA0-65C75A09328B}"/>
              </a:ext>
            </a:extLst>
          </p:cNvPr>
          <p:cNvSpPr>
            <a:spLocks noGrp="1"/>
          </p:cNvSpPr>
          <p:nvPr>
            <p:ph type="dt" sz="half" idx="10"/>
          </p:nvPr>
        </p:nvSpPr>
        <p:spPr/>
        <p:txBody>
          <a:bodyPr/>
          <a:lstStyle/>
          <a:p>
            <a:r>
              <a:rPr lang="de-CH" i="1" dirty="0"/>
              <a:t>www.klv.ch </a:t>
            </a:r>
            <a:r>
              <a:rPr lang="de-CH" i="1" dirty="0">
                <a:sym typeface="Wingdings" panose="05000000000000000000" pitchFamily="2" charset="2"/>
              </a:rPr>
              <a:t> </a:t>
            </a:r>
            <a:r>
              <a:rPr lang="de-CH" i="1" dirty="0"/>
              <a:t>Downloads </a:t>
            </a:r>
            <a:r>
              <a:rPr lang="de-CH" i="1" dirty="0">
                <a:sym typeface="Wingdings" panose="05000000000000000000" pitchFamily="2" charset="2"/>
              </a:rPr>
              <a:t></a:t>
            </a:r>
            <a:r>
              <a:rPr lang="de-CH" i="1" dirty="0"/>
              <a:t> Wirtschaft &amp; Politik aktuell</a:t>
            </a:r>
          </a:p>
        </p:txBody>
      </p:sp>
      <p:sp>
        <p:nvSpPr>
          <p:cNvPr id="5" name="Foliennummernplatzhalter 4">
            <a:extLst>
              <a:ext uri="{FF2B5EF4-FFF2-40B4-BE49-F238E27FC236}">
                <a16:creationId xmlns:a16="http://schemas.microsoft.com/office/drawing/2014/main" id="{C009CD67-922F-420F-8C4A-AD9BD3C590A2}"/>
              </a:ext>
            </a:extLst>
          </p:cNvPr>
          <p:cNvSpPr>
            <a:spLocks noGrp="1"/>
          </p:cNvSpPr>
          <p:nvPr>
            <p:ph type="sldNum" sz="quarter" idx="12"/>
          </p:nvPr>
        </p:nvSpPr>
        <p:spPr/>
        <p:txBody>
          <a:bodyPr/>
          <a:lstStyle/>
          <a:p>
            <a:fld id="{EBAEE1EB-8B44-4728-A11F-54C2BBCC5F47}" type="slidenum">
              <a:rPr lang="de-CH" smtClean="0"/>
              <a:pPr/>
              <a:t>7</a:t>
            </a:fld>
            <a:endParaRPr lang="de-CH" dirty="0"/>
          </a:p>
        </p:txBody>
      </p:sp>
      <p:sp>
        <p:nvSpPr>
          <p:cNvPr id="7" name="Rechteck 6">
            <a:extLst>
              <a:ext uri="{FF2B5EF4-FFF2-40B4-BE49-F238E27FC236}">
                <a16:creationId xmlns:a16="http://schemas.microsoft.com/office/drawing/2014/main" id="{A11C0FA5-FCAC-463E-9BF0-0A63AD96888E}"/>
              </a:ext>
            </a:extLst>
          </p:cNvPr>
          <p:cNvSpPr/>
          <p:nvPr/>
        </p:nvSpPr>
        <p:spPr>
          <a:xfrm>
            <a:off x="838198" y="1807865"/>
            <a:ext cx="10515599" cy="2201693"/>
          </a:xfrm>
          <a:prstGeom prst="rect">
            <a:avLst/>
          </a:prstGeom>
        </p:spPr>
        <p:txBody>
          <a:bodyPr wrap="square">
            <a:spAutoFit/>
          </a:bodyPr>
          <a:lstStyle/>
          <a:p>
            <a:pPr>
              <a:lnSpc>
                <a:spcPct val="150000"/>
              </a:lnSpc>
              <a:spcBef>
                <a:spcPts val="200"/>
              </a:spcBef>
              <a:spcAft>
                <a:spcPts val="200"/>
              </a:spcAft>
            </a:pPr>
            <a:r>
              <a:rPr lang="de-DE" sz="1400" dirty="0">
                <a:latin typeface="Arial" panose="020B0604020202020204" pitchFamily="34" charset="0"/>
                <a:ea typeface="Calibri" panose="020F0502020204030204" pitchFamily="34" charset="0"/>
                <a:cs typeface="Arial" panose="020B0604020202020204" pitchFamily="34" charset="0"/>
              </a:rPr>
              <a:t>Text 1 (Pro) zeigt die Argumente für die Vorlage und Text 2 (Contra) gegen die Vorlage. </a:t>
            </a:r>
          </a:p>
          <a:p>
            <a:pPr>
              <a:lnSpc>
                <a:spcPct val="150000"/>
              </a:lnSpc>
              <a:spcBef>
                <a:spcPts val="200"/>
              </a:spcBef>
              <a:spcAft>
                <a:spcPts val="200"/>
              </a:spcAft>
            </a:pPr>
            <a:endParaRPr lang="de-DE" sz="1400" dirty="0">
              <a:latin typeface="Arial" panose="020B0604020202020204" pitchFamily="34" charset="0"/>
              <a:ea typeface="Calibri" panose="020F0502020204030204" pitchFamily="34" charset="0"/>
              <a:cs typeface="Arial" panose="020B0604020202020204" pitchFamily="34" charset="0"/>
            </a:endParaRPr>
          </a:p>
          <a:p>
            <a:r>
              <a:rPr lang="de-CH" sz="1400" dirty="0">
                <a:latin typeface="Arial" panose="020B0604020202020204" pitchFamily="34" charset="0"/>
                <a:ea typeface="Calibri" panose="020F0502020204030204" pitchFamily="34" charset="0"/>
                <a:cs typeface="Arial" panose="020B0604020202020204" pitchFamily="34" charset="0"/>
              </a:rPr>
              <a:t>Einzelarbeit: Eine Klassenhälfte liest den Text 1 die andere Hälfte den Text 2. </a:t>
            </a:r>
          </a:p>
          <a:p>
            <a:r>
              <a:rPr lang="de-CH" sz="1400" dirty="0">
                <a:latin typeface="Arial" panose="020B0604020202020204" pitchFamily="34" charset="0"/>
                <a:ea typeface="Calibri" panose="020F0502020204030204" pitchFamily="34" charset="0"/>
                <a:cs typeface="Arial" panose="020B0604020202020204" pitchFamily="34" charset="0"/>
              </a:rPr>
              <a:t> </a:t>
            </a:r>
          </a:p>
          <a:p>
            <a:r>
              <a:rPr lang="de-CH" sz="1400" dirty="0">
                <a:latin typeface="Arial" panose="020B0604020202020204" pitchFamily="34" charset="0"/>
                <a:ea typeface="Calibri" panose="020F0502020204030204" pitchFamily="34" charset="0"/>
                <a:cs typeface="Arial" panose="020B0604020202020204" pitchFamily="34" charset="0"/>
              </a:rPr>
              <a:t>Partnerarbeit (eine Person, welche den Text 1 und eine Person, welche den Text 2 gelesen hat): Beantworten Sie gemeinsam die Leitfragen. </a:t>
            </a:r>
          </a:p>
          <a:p>
            <a:endParaRPr lang="de-CH" sz="1400" dirty="0">
              <a:latin typeface="Arial" panose="020B0604020202020204" pitchFamily="34" charset="0"/>
              <a:ea typeface="Calibri" panose="020F0502020204030204" pitchFamily="34" charset="0"/>
              <a:cs typeface="Arial" panose="020B0604020202020204" pitchFamily="34" charset="0"/>
            </a:endParaRPr>
          </a:p>
          <a:p>
            <a:pPr>
              <a:lnSpc>
                <a:spcPct val="150000"/>
              </a:lnSpc>
              <a:spcBef>
                <a:spcPts val="200"/>
              </a:spcBef>
              <a:spcAft>
                <a:spcPts val="200"/>
              </a:spcAft>
            </a:pPr>
            <a:r>
              <a:rPr lang="de-DE" sz="1400" dirty="0">
                <a:latin typeface="Arial" panose="020B0604020202020204" pitchFamily="34" charset="0"/>
                <a:ea typeface="Calibri" panose="020F0502020204030204" pitchFamily="34" charset="0"/>
                <a:cs typeface="Arial" panose="020B0604020202020204" pitchFamily="34" charset="0"/>
              </a:rPr>
              <a:t>Konsultieren Sie auch die Links im Quellenverzeichnis und tätigen Sie weitere (Online-) Recherchen.</a:t>
            </a:r>
            <a:endParaRPr lang="de-CH" sz="1400" dirty="0">
              <a:latin typeface="Arial" panose="020B0604020202020204" pitchFamily="34" charset="0"/>
              <a:ea typeface="Calibri" panose="020F0502020204030204" pitchFamily="34" charset="0"/>
              <a:cs typeface="Arial" panose="020B0604020202020204" pitchFamily="34" charset="0"/>
            </a:endParaRPr>
          </a:p>
        </p:txBody>
      </p:sp>
      <p:sp>
        <p:nvSpPr>
          <p:cNvPr id="2" name="Datumsplatzhalter 2">
            <a:extLst>
              <a:ext uri="{FF2B5EF4-FFF2-40B4-BE49-F238E27FC236}">
                <a16:creationId xmlns:a16="http://schemas.microsoft.com/office/drawing/2014/main" id="{EC30BEEA-76E9-5F81-8B3E-1017778F33F4}"/>
              </a:ext>
            </a:extLst>
          </p:cNvPr>
          <p:cNvSpPr txBox="1">
            <a:spLocks/>
          </p:cNvSpPr>
          <p:nvPr/>
        </p:nvSpPr>
        <p:spPr>
          <a:xfrm>
            <a:off x="7341703" y="6356349"/>
            <a:ext cx="4012097" cy="365125"/>
          </a:xfrm>
          <a:prstGeom prst="rect">
            <a:avLst/>
          </a:prstGeom>
        </p:spPr>
        <p:txBody>
          <a:bodyPr vert="horz" lIns="91440" tIns="45720" rIns="91440" bIns="45720" rtlCol="0" anchor="ctr"/>
          <a:lstStyle>
            <a:defPPr>
              <a:defRPr lang="de-DE"/>
            </a:defPPr>
            <a:lvl1pPr marL="0" algn="l" defTabSz="914400" rtl="0" eaLnBrk="1" latinLnBrk="0" hangingPunct="1">
              <a:defRPr sz="1200" kern="1200">
                <a:solidFill>
                  <a:schemeClr val="tx1">
                    <a:tint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de-CH" i="1" dirty="0"/>
              <a:t>© Westermann Schweiz AG</a:t>
            </a:r>
          </a:p>
        </p:txBody>
      </p:sp>
      <p:sp>
        <p:nvSpPr>
          <p:cNvPr id="4" name="Titel 1">
            <a:extLst>
              <a:ext uri="{FF2B5EF4-FFF2-40B4-BE49-F238E27FC236}">
                <a16:creationId xmlns:a16="http://schemas.microsoft.com/office/drawing/2014/main" id="{4B39164C-582B-C1FE-AAD6-4339E8E6417B}"/>
              </a:ext>
            </a:extLst>
          </p:cNvPr>
          <p:cNvSpPr txBox="1">
            <a:spLocks/>
          </p:cNvSpPr>
          <p:nvPr/>
        </p:nvSpPr>
        <p:spPr>
          <a:xfrm>
            <a:off x="838198" y="4431166"/>
            <a:ext cx="10134602" cy="1487941"/>
          </a:xfrm>
          <a:prstGeom prst="rect">
            <a:avLst/>
          </a:prstGeom>
          <a:ln w="28575">
            <a:solidFill>
              <a:schemeClr val="accent1">
                <a:lumMod val="50000"/>
              </a:schemeClr>
            </a:solidFill>
          </a:ln>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a:lstStyle>
          <a:p>
            <a:r>
              <a:rPr lang="de-DE" sz="1400" b="1" dirty="0"/>
              <a:t>Hinweis zur Lesestrategie</a:t>
            </a:r>
          </a:p>
          <a:p>
            <a:endParaRPr lang="de-DE" sz="1400" dirty="0"/>
          </a:p>
          <a:p>
            <a:r>
              <a:rPr lang="de-DE" sz="1400" dirty="0"/>
              <a:t>Lesen Sie die Texte mit zwei Farben. Markieren Sie mit einer Farbe Schlüsselbegriffe, welche einen zentralen Inhalt oder Fakt darstellen. Markieren Sie mit einer anderen Farbe Einstellungen und Werthaltungen, welche dem Inhalt zugrunde gelegt sind.</a:t>
            </a:r>
          </a:p>
          <a:p>
            <a:endParaRPr lang="de-DE" sz="1400" dirty="0">
              <a:ea typeface="Calibri" panose="020F0502020204030204" pitchFamily="34" charset="0"/>
            </a:endParaRPr>
          </a:p>
          <a:p>
            <a:r>
              <a:rPr lang="de-CH" sz="1400" dirty="0"/>
              <a:t>Visualisieren Sie die Hauptargumente auf einer A4 Seite mit Hilfe eines Mindmaps.</a:t>
            </a:r>
            <a:endParaRPr lang="de-DE" sz="1400" dirty="0"/>
          </a:p>
          <a:p>
            <a:endParaRPr lang="de-CH" sz="1400" dirty="0">
              <a:ea typeface="Calibri" panose="020F0502020204030204" pitchFamily="34" charset="0"/>
            </a:endParaRPr>
          </a:p>
        </p:txBody>
      </p:sp>
    </p:spTree>
    <p:extLst>
      <p:ext uri="{BB962C8B-B14F-4D97-AF65-F5344CB8AC3E}">
        <p14:creationId xmlns:p14="http://schemas.microsoft.com/office/powerpoint/2010/main" val="28822676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2A58EF5-A2C1-4136-B4E9-9F2F6DC58ECE}"/>
              </a:ext>
            </a:extLst>
          </p:cNvPr>
          <p:cNvSpPr>
            <a:spLocks noGrp="1"/>
          </p:cNvSpPr>
          <p:nvPr>
            <p:ph type="title"/>
          </p:nvPr>
        </p:nvSpPr>
        <p:spPr/>
        <p:txBody>
          <a:bodyPr>
            <a:normAutofit/>
          </a:bodyPr>
          <a:lstStyle/>
          <a:p>
            <a:r>
              <a:rPr lang="de-DE" sz="3200" dirty="0"/>
              <a:t>Leitfragen</a:t>
            </a:r>
            <a:endParaRPr lang="de-CH" sz="3200" dirty="0"/>
          </a:p>
        </p:txBody>
      </p:sp>
      <p:sp>
        <p:nvSpPr>
          <p:cNvPr id="3" name="Datumsplatzhalter 2">
            <a:extLst>
              <a:ext uri="{FF2B5EF4-FFF2-40B4-BE49-F238E27FC236}">
                <a16:creationId xmlns:a16="http://schemas.microsoft.com/office/drawing/2014/main" id="{45B87AFA-BEFE-48E3-AAA0-65C75A09328B}"/>
              </a:ext>
            </a:extLst>
          </p:cNvPr>
          <p:cNvSpPr>
            <a:spLocks noGrp="1"/>
          </p:cNvSpPr>
          <p:nvPr>
            <p:ph type="dt" sz="half" idx="10"/>
          </p:nvPr>
        </p:nvSpPr>
        <p:spPr/>
        <p:txBody>
          <a:bodyPr/>
          <a:lstStyle/>
          <a:p>
            <a:r>
              <a:rPr lang="de-CH" i="1" dirty="0"/>
              <a:t>www.klv.ch </a:t>
            </a:r>
            <a:r>
              <a:rPr lang="de-CH" i="1" dirty="0">
                <a:sym typeface="Wingdings" panose="05000000000000000000" pitchFamily="2" charset="2"/>
              </a:rPr>
              <a:t> </a:t>
            </a:r>
            <a:r>
              <a:rPr lang="de-CH" i="1" dirty="0"/>
              <a:t>Downloads </a:t>
            </a:r>
            <a:r>
              <a:rPr lang="de-CH" i="1" dirty="0">
                <a:sym typeface="Wingdings" panose="05000000000000000000" pitchFamily="2" charset="2"/>
              </a:rPr>
              <a:t></a:t>
            </a:r>
            <a:r>
              <a:rPr lang="de-CH" i="1" dirty="0"/>
              <a:t> Wirtschaft &amp; Politik aktuell</a:t>
            </a:r>
          </a:p>
        </p:txBody>
      </p:sp>
      <p:sp>
        <p:nvSpPr>
          <p:cNvPr id="5" name="Foliennummernplatzhalter 4">
            <a:extLst>
              <a:ext uri="{FF2B5EF4-FFF2-40B4-BE49-F238E27FC236}">
                <a16:creationId xmlns:a16="http://schemas.microsoft.com/office/drawing/2014/main" id="{C009CD67-922F-420F-8C4A-AD9BD3C590A2}"/>
              </a:ext>
            </a:extLst>
          </p:cNvPr>
          <p:cNvSpPr>
            <a:spLocks noGrp="1"/>
          </p:cNvSpPr>
          <p:nvPr>
            <p:ph type="sldNum" sz="quarter" idx="12"/>
          </p:nvPr>
        </p:nvSpPr>
        <p:spPr/>
        <p:txBody>
          <a:bodyPr/>
          <a:lstStyle/>
          <a:p>
            <a:fld id="{EBAEE1EB-8B44-4728-A11F-54C2BBCC5F47}" type="slidenum">
              <a:rPr lang="de-CH" smtClean="0"/>
              <a:pPr/>
              <a:t>8</a:t>
            </a:fld>
            <a:endParaRPr lang="de-CH" dirty="0"/>
          </a:p>
        </p:txBody>
      </p:sp>
      <mc:AlternateContent xmlns:mc="http://schemas.openxmlformats.org/markup-compatibility/2006" xmlns:p14="http://schemas.microsoft.com/office/powerpoint/2010/main">
        <mc:Choice Requires="p14">
          <p:contentPart p14:bwMode="auto" r:id="rId2">
            <p14:nvContentPartPr>
              <p14:cNvPr id="6" name="Freihand 5">
                <a:extLst>
                  <a:ext uri="{FF2B5EF4-FFF2-40B4-BE49-F238E27FC236}">
                    <a16:creationId xmlns:a16="http://schemas.microsoft.com/office/drawing/2014/main" id="{D866C04E-F238-424B-8388-95FFCF947C30}"/>
                  </a:ext>
                </a:extLst>
              </p14:cNvPr>
              <p14:cNvContentPartPr/>
              <p14:nvPr/>
            </p14:nvContentPartPr>
            <p14:xfrm>
              <a:off x="601048" y="-758406"/>
              <a:ext cx="360" cy="360"/>
            </p14:xfrm>
          </p:contentPart>
        </mc:Choice>
        <mc:Fallback xmlns="">
          <p:pic>
            <p:nvPicPr>
              <p:cNvPr id="6" name="Freihand 5">
                <a:extLst>
                  <a:ext uri="{FF2B5EF4-FFF2-40B4-BE49-F238E27FC236}">
                    <a16:creationId xmlns:a16="http://schemas.microsoft.com/office/drawing/2014/main" id="{D866C04E-F238-424B-8388-95FFCF947C30}"/>
                  </a:ext>
                </a:extLst>
              </p:cNvPr>
              <p:cNvPicPr/>
              <p:nvPr/>
            </p:nvPicPr>
            <p:blipFill>
              <a:blip r:embed="rId3"/>
              <a:stretch>
                <a:fillRect/>
              </a:stretch>
            </p:blipFill>
            <p:spPr>
              <a:xfrm>
                <a:off x="583048" y="-776406"/>
                <a:ext cx="36000" cy="36000"/>
              </a:xfrm>
              <a:prstGeom prst="rect">
                <a:avLst/>
              </a:prstGeom>
            </p:spPr>
          </p:pic>
        </mc:Fallback>
      </mc:AlternateContent>
      <p:sp>
        <p:nvSpPr>
          <p:cNvPr id="4" name="Datumsplatzhalter 2">
            <a:extLst>
              <a:ext uri="{FF2B5EF4-FFF2-40B4-BE49-F238E27FC236}">
                <a16:creationId xmlns:a16="http://schemas.microsoft.com/office/drawing/2014/main" id="{C7135A9A-2AB7-1A35-379C-D869DBACD89E}"/>
              </a:ext>
            </a:extLst>
          </p:cNvPr>
          <p:cNvSpPr txBox="1">
            <a:spLocks/>
          </p:cNvSpPr>
          <p:nvPr/>
        </p:nvSpPr>
        <p:spPr>
          <a:xfrm>
            <a:off x="7341703" y="6356349"/>
            <a:ext cx="4012097" cy="365125"/>
          </a:xfrm>
          <a:prstGeom prst="rect">
            <a:avLst/>
          </a:prstGeom>
        </p:spPr>
        <p:txBody>
          <a:bodyPr vert="horz" lIns="91440" tIns="45720" rIns="91440" bIns="45720" rtlCol="0" anchor="ctr"/>
          <a:lstStyle>
            <a:defPPr>
              <a:defRPr lang="de-DE"/>
            </a:defPPr>
            <a:lvl1pPr marL="0" algn="l" defTabSz="914400" rtl="0" eaLnBrk="1" latinLnBrk="0" hangingPunct="1">
              <a:defRPr sz="1200" kern="1200">
                <a:solidFill>
                  <a:schemeClr val="tx1">
                    <a:tint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de-CH" i="1" dirty="0"/>
              <a:t>© Westermann Schweiz AG</a:t>
            </a:r>
          </a:p>
        </p:txBody>
      </p:sp>
      <p:sp>
        <p:nvSpPr>
          <p:cNvPr id="9" name="Textfeld 8">
            <a:extLst>
              <a:ext uri="{FF2B5EF4-FFF2-40B4-BE49-F238E27FC236}">
                <a16:creationId xmlns:a16="http://schemas.microsoft.com/office/drawing/2014/main" id="{6CB733CC-8EBA-9E19-811E-E68FA1DEB1D2}"/>
              </a:ext>
            </a:extLst>
          </p:cNvPr>
          <p:cNvSpPr txBox="1"/>
          <p:nvPr/>
        </p:nvSpPr>
        <p:spPr>
          <a:xfrm>
            <a:off x="937262" y="1830685"/>
            <a:ext cx="10690445" cy="1749005"/>
          </a:xfrm>
          <a:prstGeom prst="rect">
            <a:avLst/>
          </a:prstGeom>
          <a:noFill/>
        </p:spPr>
        <p:txBody>
          <a:bodyPr wrap="square">
            <a:spAutoFit/>
          </a:bodyPr>
          <a:lstStyle/>
          <a:p>
            <a:pPr marL="457200" lvl="0" indent="-457200">
              <a:lnSpc>
                <a:spcPct val="200000"/>
              </a:lnSpc>
              <a:buFont typeface="+mj-lt"/>
              <a:buAutoNum type="arabicPeriod"/>
            </a:pPr>
            <a:r>
              <a:rPr lang="de-CH" sz="1400" dirty="0">
                <a:latin typeface="Arial" panose="020B0604020202020204" pitchFamily="34" charset="0"/>
                <a:cs typeface="Arial" panose="020B0604020202020204" pitchFamily="34" charset="0"/>
              </a:rPr>
              <a:t>Welche Auswirkungen hat die Initiative auf die Sicherheit der Schweiz?</a:t>
            </a:r>
          </a:p>
          <a:p>
            <a:pPr marL="457200" indent="-457200">
              <a:lnSpc>
                <a:spcPct val="200000"/>
              </a:lnSpc>
              <a:buFont typeface="+mj-lt"/>
              <a:buAutoNum type="arabicPeriod"/>
            </a:pPr>
            <a:r>
              <a:rPr lang="de-CH" sz="1400" dirty="0">
                <a:latin typeface="Arial" panose="020B0604020202020204" pitchFamily="34" charset="0"/>
                <a:cs typeface="Arial" panose="020B0604020202020204" pitchFamily="34" charset="0"/>
              </a:rPr>
              <a:t>Welche Auswirkungen hat die Initiative auf den Wohlstand und die Wirtschaftsentwicklung in der Schweiz?</a:t>
            </a:r>
          </a:p>
          <a:p>
            <a:pPr marL="457200" indent="-457200">
              <a:lnSpc>
                <a:spcPct val="200000"/>
              </a:lnSpc>
              <a:buFont typeface="+mj-lt"/>
              <a:buAutoNum type="arabicPeriod"/>
            </a:pPr>
            <a:r>
              <a:rPr lang="de-CH" sz="1400" dirty="0">
                <a:latin typeface="Arial" panose="020B0604020202020204" pitchFamily="34" charset="0"/>
                <a:cs typeface="Arial" panose="020B0604020202020204" pitchFamily="34" charset="0"/>
              </a:rPr>
              <a:t>Wie kann man den mit der Zuwanderung verbundenen Herausforderungen am besten begegnen?</a:t>
            </a:r>
          </a:p>
          <a:p>
            <a:pPr marL="457200" indent="-457200">
              <a:lnSpc>
                <a:spcPct val="200000"/>
              </a:lnSpc>
              <a:buFont typeface="+mj-lt"/>
              <a:buAutoNum type="arabicPeriod"/>
            </a:pPr>
            <a:r>
              <a:rPr lang="de-CH" sz="1400" dirty="0">
                <a:latin typeface="Arial" panose="020B0604020202020204" pitchFamily="34" charset="0"/>
                <a:cs typeface="Arial" panose="020B0604020202020204" pitchFamily="34" charset="0"/>
              </a:rPr>
              <a:t>Wie verläuft die Zuwanderung mit der Initiative? Und wie ohne?</a:t>
            </a:r>
          </a:p>
        </p:txBody>
      </p:sp>
    </p:spTree>
    <p:extLst>
      <p:ext uri="{BB962C8B-B14F-4D97-AF65-F5344CB8AC3E}">
        <p14:creationId xmlns:p14="http://schemas.microsoft.com/office/powerpoint/2010/main" val="1710993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227104-C09D-E7D0-C879-6B57AE71A734}"/>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27FC9C95-B4A9-9AC2-F838-8D330EC21EAA}"/>
              </a:ext>
            </a:extLst>
          </p:cNvPr>
          <p:cNvSpPr>
            <a:spLocks noGrp="1"/>
          </p:cNvSpPr>
          <p:nvPr>
            <p:ph type="title"/>
          </p:nvPr>
        </p:nvSpPr>
        <p:spPr/>
        <p:txBody>
          <a:bodyPr>
            <a:normAutofit/>
          </a:bodyPr>
          <a:lstStyle/>
          <a:p>
            <a:r>
              <a:rPr lang="de-DE" sz="3200" dirty="0"/>
              <a:t>Leitfragen</a:t>
            </a:r>
            <a:endParaRPr lang="de-CH" sz="3200" dirty="0"/>
          </a:p>
        </p:txBody>
      </p:sp>
      <p:sp>
        <p:nvSpPr>
          <p:cNvPr id="3" name="Datumsplatzhalter 2">
            <a:extLst>
              <a:ext uri="{FF2B5EF4-FFF2-40B4-BE49-F238E27FC236}">
                <a16:creationId xmlns:a16="http://schemas.microsoft.com/office/drawing/2014/main" id="{E81DF8C0-4784-CE9D-E38E-20788731595D}"/>
              </a:ext>
            </a:extLst>
          </p:cNvPr>
          <p:cNvSpPr>
            <a:spLocks noGrp="1"/>
          </p:cNvSpPr>
          <p:nvPr>
            <p:ph type="dt" sz="half" idx="10"/>
          </p:nvPr>
        </p:nvSpPr>
        <p:spPr/>
        <p:txBody>
          <a:bodyPr/>
          <a:lstStyle/>
          <a:p>
            <a:r>
              <a:rPr lang="de-CH" i="1" dirty="0"/>
              <a:t>www.klv.ch </a:t>
            </a:r>
            <a:r>
              <a:rPr lang="de-CH" i="1" dirty="0">
                <a:sym typeface="Wingdings" panose="05000000000000000000" pitchFamily="2" charset="2"/>
              </a:rPr>
              <a:t> </a:t>
            </a:r>
            <a:r>
              <a:rPr lang="de-CH" i="1" dirty="0"/>
              <a:t>Downloads </a:t>
            </a:r>
            <a:r>
              <a:rPr lang="de-CH" i="1" dirty="0">
                <a:sym typeface="Wingdings" panose="05000000000000000000" pitchFamily="2" charset="2"/>
              </a:rPr>
              <a:t></a:t>
            </a:r>
            <a:r>
              <a:rPr lang="de-CH" i="1" dirty="0"/>
              <a:t> Wirtschaft &amp; Politik aktuell</a:t>
            </a:r>
          </a:p>
        </p:txBody>
      </p:sp>
      <p:sp>
        <p:nvSpPr>
          <p:cNvPr id="5" name="Foliennummernplatzhalter 4">
            <a:extLst>
              <a:ext uri="{FF2B5EF4-FFF2-40B4-BE49-F238E27FC236}">
                <a16:creationId xmlns:a16="http://schemas.microsoft.com/office/drawing/2014/main" id="{5E2D6C37-B108-65CC-1DA0-08F0F4130F64}"/>
              </a:ext>
            </a:extLst>
          </p:cNvPr>
          <p:cNvSpPr>
            <a:spLocks noGrp="1"/>
          </p:cNvSpPr>
          <p:nvPr>
            <p:ph type="sldNum" sz="quarter" idx="12"/>
          </p:nvPr>
        </p:nvSpPr>
        <p:spPr/>
        <p:txBody>
          <a:bodyPr/>
          <a:lstStyle/>
          <a:p>
            <a:fld id="{EBAEE1EB-8B44-4728-A11F-54C2BBCC5F47}" type="slidenum">
              <a:rPr lang="de-CH" smtClean="0"/>
              <a:pPr/>
              <a:t>9</a:t>
            </a:fld>
            <a:endParaRPr lang="de-CH" dirty="0"/>
          </a:p>
        </p:txBody>
      </p:sp>
      <mc:AlternateContent xmlns:mc="http://schemas.openxmlformats.org/markup-compatibility/2006" xmlns:p14="http://schemas.microsoft.com/office/powerpoint/2010/main">
        <mc:Choice Requires="p14">
          <p:contentPart p14:bwMode="auto" r:id="rId2">
            <p14:nvContentPartPr>
              <p14:cNvPr id="6" name="Freihand 5">
                <a:extLst>
                  <a:ext uri="{FF2B5EF4-FFF2-40B4-BE49-F238E27FC236}">
                    <a16:creationId xmlns:a16="http://schemas.microsoft.com/office/drawing/2014/main" id="{7FCE263D-3328-68E7-A9DE-BFB967272B3B}"/>
                  </a:ext>
                </a:extLst>
              </p14:cNvPr>
              <p14:cNvContentPartPr/>
              <p14:nvPr/>
            </p14:nvContentPartPr>
            <p14:xfrm>
              <a:off x="601048" y="-758406"/>
              <a:ext cx="360" cy="360"/>
            </p14:xfrm>
          </p:contentPart>
        </mc:Choice>
        <mc:Fallback xmlns="">
          <p:pic>
            <p:nvPicPr>
              <p:cNvPr id="6" name="Freihand 5">
                <a:extLst>
                  <a:ext uri="{FF2B5EF4-FFF2-40B4-BE49-F238E27FC236}">
                    <a16:creationId xmlns:a16="http://schemas.microsoft.com/office/drawing/2014/main" id="{7FCE263D-3328-68E7-A9DE-BFB967272B3B}"/>
                  </a:ext>
                </a:extLst>
              </p:cNvPr>
              <p:cNvPicPr/>
              <p:nvPr/>
            </p:nvPicPr>
            <p:blipFill>
              <a:blip r:embed="rId3"/>
              <a:stretch>
                <a:fillRect/>
              </a:stretch>
            </p:blipFill>
            <p:spPr>
              <a:xfrm>
                <a:off x="583048" y="-776406"/>
                <a:ext cx="36000" cy="36000"/>
              </a:xfrm>
              <a:prstGeom prst="rect">
                <a:avLst/>
              </a:prstGeom>
            </p:spPr>
          </p:pic>
        </mc:Fallback>
      </mc:AlternateContent>
      <p:sp>
        <p:nvSpPr>
          <p:cNvPr id="4" name="Datumsplatzhalter 2">
            <a:extLst>
              <a:ext uri="{FF2B5EF4-FFF2-40B4-BE49-F238E27FC236}">
                <a16:creationId xmlns:a16="http://schemas.microsoft.com/office/drawing/2014/main" id="{05CE7ED3-0D14-AA0F-81A9-FEC480CFF12F}"/>
              </a:ext>
            </a:extLst>
          </p:cNvPr>
          <p:cNvSpPr txBox="1">
            <a:spLocks/>
          </p:cNvSpPr>
          <p:nvPr/>
        </p:nvSpPr>
        <p:spPr>
          <a:xfrm>
            <a:off x="7341703" y="6356349"/>
            <a:ext cx="4012097" cy="365125"/>
          </a:xfrm>
          <a:prstGeom prst="rect">
            <a:avLst/>
          </a:prstGeom>
        </p:spPr>
        <p:txBody>
          <a:bodyPr vert="horz" lIns="91440" tIns="45720" rIns="91440" bIns="45720" rtlCol="0" anchor="ctr"/>
          <a:lstStyle>
            <a:defPPr>
              <a:defRPr lang="de-DE"/>
            </a:defPPr>
            <a:lvl1pPr marL="0" algn="l" defTabSz="914400" rtl="0" eaLnBrk="1" latinLnBrk="0" hangingPunct="1">
              <a:defRPr sz="1200" kern="1200">
                <a:solidFill>
                  <a:schemeClr val="tx1">
                    <a:tint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de-CH" i="1" dirty="0"/>
              <a:t>© Westermann Schweiz AG</a:t>
            </a:r>
          </a:p>
        </p:txBody>
      </p:sp>
      <p:sp>
        <p:nvSpPr>
          <p:cNvPr id="9" name="Textfeld 8">
            <a:extLst>
              <a:ext uri="{FF2B5EF4-FFF2-40B4-BE49-F238E27FC236}">
                <a16:creationId xmlns:a16="http://schemas.microsoft.com/office/drawing/2014/main" id="{76235775-14AB-5160-1B42-34A1C47D527D}"/>
              </a:ext>
            </a:extLst>
          </p:cNvPr>
          <p:cNvSpPr txBox="1"/>
          <p:nvPr/>
        </p:nvSpPr>
        <p:spPr>
          <a:xfrm>
            <a:off x="937262" y="1830685"/>
            <a:ext cx="10690445" cy="2462213"/>
          </a:xfrm>
          <a:prstGeom prst="rect">
            <a:avLst/>
          </a:prstGeom>
          <a:noFill/>
        </p:spPr>
        <p:txBody>
          <a:bodyPr wrap="square">
            <a:spAutoFit/>
          </a:bodyPr>
          <a:lstStyle/>
          <a:p>
            <a:pPr marL="342900" indent="-342900">
              <a:buFont typeface="+mj-lt"/>
              <a:buAutoNum type="arabicPeriod"/>
            </a:pPr>
            <a:r>
              <a:rPr lang="de-CH" sz="1400" b="1" dirty="0">
                <a:latin typeface="Arial" panose="020B0604020202020204" pitchFamily="34" charset="0"/>
                <a:cs typeface="Arial" panose="020B0604020202020204" pitchFamily="34" charset="0"/>
              </a:rPr>
              <a:t>Welche Auswirkungen hat die Initiative auf die Sicherheit der Schweiz?</a:t>
            </a:r>
            <a:br>
              <a:rPr lang="de-CH" sz="1400" b="1" dirty="0">
                <a:latin typeface="Arial" panose="020B0604020202020204" pitchFamily="34" charset="0"/>
                <a:cs typeface="Arial" panose="020B0604020202020204" pitchFamily="34" charset="0"/>
              </a:rPr>
            </a:br>
            <a:br>
              <a:rPr lang="de-CH" sz="1400" b="1" dirty="0">
                <a:latin typeface="Arial" panose="020B0604020202020204" pitchFamily="34" charset="0"/>
                <a:cs typeface="Arial" panose="020B0604020202020204" pitchFamily="34" charset="0"/>
              </a:rPr>
            </a:br>
            <a:r>
              <a:rPr lang="de-CH" sz="1400" i="1" dirty="0">
                <a:latin typeface="Arial" panose="020B0604020202020204" pitchFamily="34" charset="0"/>
                <a:cs typeface="Arial" panose="020B0604020202020204" pitchFamily="34" charset="0"/>
              </a:rPr>
              <a:t>Befürworter</a:t>
            </a:r>
            <a:r>
              <a:rPr lang="de-CH" sz="1400" dirty="0">
                <a:latin typeface="Arial" panose="020B0604020202020204" pitchFamily="34" charset="0"/>
                <a:cs typeface="Arial" panose="020B0604020202020204" pitchFamily="34" charset="0"/>
              </a:rPr>
              <a:t>: Die Sicherheit in der Schweiz nimmt mit der Initiative zu. Viele Straftaten werden von Asylmigranten begangen. Diese Gruppe ist verhältnismässig krimineller als der Rest der Bevölkerung und somit eine Gefahr für die innere Sicherheit. Mit der Initiative würden wir die Kontrolle über die Zuwanderung wieder herstellen – davon profitiert die Sicherheit der Schweiz.</a:t>
            </a:r>
            <a:br>
              <a:rPr lang="de-CH" sz="1400" dirty="0">
                <a:latin typeface="Arial" panose="020B0604020202020204" pitchFamily="34" charset="0"/>
                <a:cs typeface="Arial" panose="020B0604020202020204" pitchFamily="34" charset="0"/>
              </a:rPr>
            </a:br>
            <a:br>
              <a:rPr lang="de-CH" sz="1400" dirty="0">
                <a:latin typeface="Arial" panose="020B0604020202020204" pitchFamily="34" charset="0"/>
                <a:cs typeface="Arial" panose="020B0604020202020204" pitchFamily="34" charset="0"/>
              </a:rPr>
            </a:br>
            <a:r>
              <a:rPr lang="de-CH" sz="1400" i="1" dirty="0">
                <a:latin typeface="Arial" panose="020B0604020202020204" pitchFamily="34" charset="0"/>
                <a:cs typeface="Arial" panose="020B0604020202020204" pitchFamily="34" charset="0"/>
              </a:rPr>
              <a:t>Gegner</a:t>
            </a:r>
            <a:r>
              <a:rPr lang="de-CH" sz="1400" dirty="0">
                <a:latin typeface="Arial" panose="020B0604020202020204" pitchFamily="34" charset="0"/>
                <a:cs typeface="Arial" panose="020B0604020202020204" pitchFamily="34" charset="0"/>
              </a:rPr>
              <a:t>: Die Sicherheit in der Schweiz nimmt mit der Initiative ab. Es bestünde die Gefahr, dass die Schweiz nicht weiter am Schengen- und Dublin-System teilnehmen könnte. Dies dürfte zu mehr irregulärer Migration und einer höheren Zahl von Asylsuchenden in der Schweiz führen. Es würde die Bekämpfung der Kriminalität erschweren und die innere Sicherheit gefährden, weil die Schweiz keinen Zugang mehr zur europäischen Fahndungsdatenbank hätte.</a:t>
            </a:r>
            <a:br>
              <a:rPr lang="de-CH" sz="1400" dirty="0">
                <a:latin typeface="Arial" panose="020B0604020202020204" pitchFamily="34" charset="0"/>
                <a:cs typeface="Arial" panose="020B0604020202020204" pitchFamily="34" charset="0"/>
              </a:rPr>
            </a:br>
            <a:endParaRPr lang="de-CH" sz="1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89916577"/>
      </p:ext>
    </p:extLst>
  </p:cSld>
  <p:clrMapOvr>
    <a:masterClrMapping/>
  </p:clrMapOvr>
</p:sld>
</file>

<file path=ppt/theme/theme1.xml><?xml version="1.0" encoding="utf-8"?>
<a:theme xmlns:a="http://schemas.openxmlformats.org/drawingml/2006/main" name="WuPaktuell">
  <a:themeElements>
    <a:clrScheme name="Layout KLV">
      <a:dk1>
        <a:sysClr val="windowText" lastClr="000000"/>
      </a:dk1>
      <a:lt1>
        <a:sysClr val="window" lastClr="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3F3F3F"/>
      </a:hlink>
      <a:folHlink>
        <a:srgbClr val="3F3F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uPaktuell" id="{125D857B-A005-469F-85CC-15C8EB771E11}" vid="{C8DD7118-8AC3-4C3E-848E-478AFC1A1424}"/>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WuPaktuell</Template>
  <TotalTime>0</TotalTime>
  <Words>1297</Words>
  <Application>Microsoft Office PowerPoint</Application>
  <PresentationFormat>Breitbild</PresentationFormat>
  <Paragraphs>93</Paragraphs>
  <Slides>14</Slides>
  <Notes>2</Notes>
  <HiddenSlides>0</HiddenSlides>
  <MMClips>0</MMClips>
  <ScaleCrop>false</ScaleCrop>
  <HeadingPairs>
    <vt:vector size="6" baseType="variant">
      <vt:variant>
        <vt:lpstr>Verwendete Schriftarten</vt:lpstr>
      </vt:variant>
      <vt:variant>
        <vt:i4>6</vt:i4>
      </vt:variant>
      <vt:variant>
        <vt:lpstr>Design</vt:lpstr>
      </vt:variant>
      <vt:variant>
        <vt:i4>1</vt:i4>
      </vt:variant>
      <vt:variant>
        <vt:lpstr>Folientitel</vt:lpstr>
      </vt:variant>
      <vt:variant>
        <vt:i4>14</vt:i4>
      </vt:variant>
    </vt:vector>
  </HeadingPairs>
  <TitlesOfParts>
    <vt:vector size="21" baseType="lpstr">
      <vt:lpstr>Arial</vt:lpstr>
      <vt:lpstr>bs Thomas Sans 1</vt:lpstr>
      <vt:lpstr>Calibri</vt:lpstr>
      <vt:lpstr>DINOT</vt:lpstr>
      <vt:lpstr>DIN-Regular</vt:lpstr>
      <vt:lpstr>Wingdings</vt:lpstr>
      <vt:lpstr>WuPaktuell</vt:lpstr>
      <vt:lpstr>Foliensatz für  «Wirtschaft und Politik aktuell» </vt:lpstr>
      <vt:lpstr>Einstieg</vt:lpstr>
      <vt:lpstr>PowerPoint-Präsentation</vt:lpstr>
      <vt:lpstr>PowerPoint-Präsentation</vt:lpstr>
      <vt:lpstr>PowerPoint-Präsentation</vt:lpstr>
      <vt:lpstr>Befürworter und Gegner der Initiative</vt:lpstr>
      <vt:lpstr>Auftrag 1</vt:lpstr>
      <vt:lpstr>Leitfragen</vt:lpstr>
      <vt:lpstr>Leitfragen</vt:lpstr>
      <vt:lpstr>Leitfragen</vt:lpstr>
      <vt:lpstr>Leitfragen</vt:lpstr>
      <vt:lpstr>Leitfragen</vt:lpstr>
      <vt:lpstr>PowerPoint-Präsentation</vt:lpstr>
      <vt:lpstr>Rückblick / offene Fragen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Tatijana Jeremic</dc:creator>
  <cp:lastModifiedBy>Capaul, Roman</cp:lastModifiedBy>
  <cp:revision>266</cp:revision>
  <dcterms:created xsi:type="dcterms:W3CDTF">2018-10-16T13:43:55Z</dcterms:created>
  <dcterms:modified xsi:type="dcterms:W3CDTF">2026-04-10T15:59:19Z</dcterms:modified>
</cp:coreProperties>
</file>