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notesSlides/notesSlide3.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4.xml" ContentType="application/vnd.openxmlformats-officedocument.presentationml.notesSlide+xml"/>
  <Override PartName="/ppt/ink/ink8.xml" ContentType="application/inkml+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2"/>
  </p:notesMasterIdLst>
  <p:handoutMasterIdLst>
    <p:handoutMasterId r:id="rId23"/>
  </p:handoutMasterIdLst>
  <p:sldIdLst>
    <p:sldId id="745" r:id="rId2"/>
    <p:sldId id="667" r:id="rId3"/>
    <p:sldId id="730" r:id="rId4"/>
    <p:sldId id="738" r:id="rId5"/>
    <p:sldId id="737" r:id="rId6"/>
    <p:sldId id="728" r:id="rId7"/>
    <p:sldId id="712" r:id="rId8"/>
    <p:sldId id="747" r:id="rId9"/>
    <p:sldId id="736" r:id="rId10"/>
    <p:sldId id="708" r:id="rId11"/>
    <p:sldId id="692" r:id="rId12"/>
    <p:sldId id="731" r:id="rId13"/>
    <p:sldId id="739" r:id="rId14"/>
    <p:sldId id="740" r:id="rId15"/>
    <p:sldId id="741" r:id="rId16"/>
    <p:sldId id="742" r:id="rId17"/>
    <p:sldId id="743" r:id="rId18"/>
    <p:sldId id="727" r:id="rId19"/>
    <p:sldId id="718" r:id="rId20"/>
    <p:sldId id="746" r:id="rId2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DE0C9B3-D337-9F32-F947-F596DCE29401}" name="Kestel, Sebastian" initials="KS" userId="S::Sebastian.Kestel@westermanngruppe.ch::8baddffc-239c-4d51-9269-6b460ddb05e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apaul, Roman" initials="C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6B"/>
    <a:srgbClr val="D6ECEE"/>
    <a:srgbClr val="FFFF00"/>
    <a:srgbClr val="0066FF"/>
    <a:srgbClr val="008000"/>
    <a:srgbClr val="4C9B3F"/>
    <a:srgbClr val="99CCFF"/>
    <a:srgbClr val="CDE5ED"/>
    <a:srgbClr val="EBF5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92713" autoAdjust="0"/>
  </p:normalViewPr>
  <p:slideViewPr>
    <p:cSldViewPr snapToGrid="0">
      <p:cViewPr varScale="1">
        <p:scale>
          <a:sx n="78" d="100"/>
          <a:sy n="78" d="100"/>
        </p:scale>
        <p:origin x="378" y="96"/>
      </p:cViewPr>
      <p:guideLst>
        <p:guide orient="horz" pos="2160"/>
        <p:guide pos="3840"/>
      </p:guideLst>
    </p:cSldViewPr>
  </p:slideViewPr>
  <p:notesTextViewPr>
    <p:cViewPr>
      <p:scale>
        <a:sx n="3" d="2"/>
        <a:sy n="3" d="2"/>
      </p:scale>
      <p:origin x="0" y="0"/>
    </p:cViewPr>
  </p:notesTextViewPr>
  <p:notesViewPr>
    <p:cSldViewPr snapToGrid="0">
      <p:cViewPr varScale="1">
        <p:scale>
          <a:sx n="82" d="100"/>
          <a:sy n="82" d="100"/>
        </p:scale>
        <p:origin x="-392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EC348C35-67F0-4819-B9C5-8CB11D48FCE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a:extLst>
              <a:ext uri="{FF2B5EF4-FFF2-40B4-BE49-F238E27FC236}">
                <a16:creationId xmlns:a16="http://schemas.microsoft.com/office/drawing/2014/main" id="{3E35B8E4-D8F7-413B-9805-C8E3B6934A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413E78-BB05-4A71-97D3-1432E1F9ED7D}" type="datetimeFigureOut">
              <a:rPr lang="de-CH" smtClean="0"/>
              <a:t>30.01.2026</a:t>
            </a:fld>
            <a:endParaRPr lang="de-CH"/>
          </a:p>
        </p:txBody>
      </p:sp>
      <p:sp>
        <p:nvSpPr>
          <p:cNvPr id="4" name="Fußzeilenplatzhalter 3">
            <a:extLst>
              <a:ext uri="{FF2B5EF4-FFF2-40B4-BE49-F238E27FC236}">
                <a16:creationId xmlns:a16="http://schemas.microsoft.com/office/drawing/2014/main" id="{2A17661E-5839-4CA9-B1F6-A6BEAAE9402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a:extLst>
              <a:ext uri="{FF2B5EF4-FFF2-40B4-BE49-F238E27FC236}">
                <a16:creationId xmlns:a16="http://schemas.microsoft.com/office/drawing/2014/main" id="{45B50CE6-97E1-4974-9DCE-393E99B0E5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2892341-86C6-4475-9515-BD55F2FC6A34}" type="slidenum">
              <a:rPr lang="de-CH" smtClean="0"/>
              <a:t>‹Nr.›</a:t>
            </a:fld>
            <a:endParaRPr lang="de-CH"/>
          </a:p>
        </p:txBody>
      </p:sp>
    </p:spTree>
    <p:extLst>
      <p:ext uri="{BB962C8B-B14F-4D97-AF65-F5344CB8AC3E}">
        <p14:creationId xmlns:p14="http://schemas.microsoft.com/office/powerpoint/2010/main" val="1049537546"/>
      </p:ext>
    </p:extLst>
  </p:cSld>
  <p:clrMap bg1="lt1" tx1="dk1" bg2="lt2" tx2="dk2" accent1="accent1" accent2="accent2" accent3="accent3" accent4="accent4" accent5="accent5" accent6="accent6" hlink="hlink" folHlink="folHlink"/>
  <p:hf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74B5E6-55A9-40D8-9381-1767AC2977C4}" type="datetimeFigureOut">
              <a:rPr lang="de-CH" smtClean="0"/>
              <a:t>30.01.2026</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D2558-AF9E-4BEC-8C12-31485415BBB0}" type="slidenum">
              <a:rPr lang="de-CH" smtClean="0"/>
              <a:t>‹Nr.›</a:t>
            </a:fld>
            <a:endParaRPr lang="de-CH"/>
          </a:p>
        </p:txBody>
      </p:sp>
    </p:spTree>
    <p:extLst>
      <p:ext uri="{BB962C8B-B14F-4D97-AF65-F5344CB8AC3E}">
        <p14:creationId xmlns:p14="http://schemas.microsoft.com/office/powerpoint/2010/main" val="351265869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endParaRPr lang="de-CH"/>
          </a:p>
        </p:txBody>
      </p:sp>
      <p:sp>
        <p:nvSpPr>
          <p:cNvPr id="5" name="Fußzeilenplatzhalter 4"/>
          <p:cNvSpPr>
            <a:spLocks noGrp="1"/>
          </p:cNvSpPr>
          <p:nvPr>
            <p:ph type="ftr" sz="quarter" idx="4"/>
          </p:nvPr>
        </p:nvSpPr>
        <p:spPr/>
        <p:txBody>
          <a:bodyPr/>
          <a:lstStyle/>
          <a:p>
            <a:endParaRPr lang="de-CH"/>
          </a:p>
        </p:txBody>
      </p:sp>
      <p:sp>
        <p:nvSpPr>
          <p:cNvPr id="6" name="Foliennummernplatzhalter 5"/>
          <p:cNvSpPr>
            <a:spLocks noGrp="1"/>
          </p:cNvSpPr>
          <p:nvPr>
            <p:ph type="sldNum" sz="quarter" idx="5"/>
          </p:nvPr>
        </p:nvSpPr>
        <p:spPr/>
        <p:txBody>
          <a:bodyPr/>
          <a:lstStyle/>
          <a:p>
            <a:fld id="{DBFD2558-AF9E-4BEC-8C12-31485415BBB0}" type="slidenum">
              <a:rPr lang="de-CH" smtClean="0"/>
              <a:t>8</a:t>
            </a:fld>
            <a:endParaRPr lang="de-CH"/>
          </a:p>
        </p:txBody>
      </p:sp>
    </p:spTree>
    <p:extLst>
      <p:ext uri="{BB962C8B-B14F-4D97-AF65-F5344CB8AC3E}">
        <p14:creationId xmlns:p14="http://schemas.microsoft.com/office/powerpoint/2010/main" val="3199706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89247F-B564-7486-A2A1-CF4950423C4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351FB3F-324C-20BC-77EC-8710EC72CEE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FFB894F-312B-B2F3-1A22-17A56073FB56}"/>
              </a:ext>
            </a:extLst>
          </p:cNvPr>
          <p:cNvSpPr>
            <a:spLocks noGrp="1"/>
          </p:cNvSpPr>
          <p:nvPr>
            <p:ph type="body" idx="1"/>
          </p:nvPr>
        </p:nvSpPr>
        <p:spPr/>
        <p:txBody>
          <a:bodyPr/>
          <a:lstStyle/>
          <a:p>
            <a:endParaRPr lang="de-CH" dirty="0"/>
          </a:p>
        </p:txBody>
      </p:sp>
      <p:sp>
        <p:nvSpPr>
          <p:cNvPr id="4" name="Kopfzeilenplatzhalter 3">
            <a:extLst>
              <a:ext uri="{FF2B5EF4-FFF2-40B4-BE49-F238E27FC236}">
                <a16:creationId xmlns:a16="http://schemas.microsoft.com/office/drawing/2014/main" id="{CFEB2183-67BB-F229-BD40-6929FBAB9CF7}"/>
              </a:ext>
            </a:extLst>
          </p:cNvPr>
          <p:cNvSpPr>
            <a:spLocks noGrp="1"/>
          </p:cNvSpPr>
          <p:nvPr>
            <p:ph type="hdr" sz="quarter"/>
          </p:nvPr>
        </p:nvSpPr>
        <p:spPr/>
        <p:txBody>
          <a:bodyPr/>
          <a:lstStyle/>
          <a:p>
            <a:endParaRPr lang="de-CH"/>
          </a:p>
        </p:txBody>
      </p:sp>
      <p:sp>
        <p:nvSpPr>
          <p:cNvPr id="5" name="Fußzeilenplatzhalter 4">
            <a:extLst>
              <a:ext uri="{FF2B5EF4-FFF2-40B4-BE49-F238E27FC236}">
                <a16:creationId xmlns:a16="http://schemas.microsoft.com/office/drawing/2014/main" id="{3A707319-C2DF-B2C9-69E6-AE3BCEBEF9CD}"/>
              </a:ext>
            </a:extLst>
          </p:cNvPr>
          <p:cNvSpPr>
            <a:spLocks noGrp="1"/>
          </p:cNvSpPr>
          <p:nvPr>
            <p:ph type="ftr" sz="quarter" idx="4"/>
          </p:nvPr>
        </p:nvSpPr>
        <p:spPr/>
        <p:txBody>
          <a:bodyPr/>
          <a:lstStyle/>
          <a:p>
            <a:endParaRPr lang="de-CH"/>
          </a:p>
        </p:txBody>
      </p:sp>
      <p:sp>
        <p:nvSpPr>
          <p:cNvPr id="6" name="Foliennummernplatzhalter 5">
            <a:extLst>
              <a:ext uri="{FF2B5EF4-FFF2-40B4-BE49-F238E27FC236}">
                <a16:creationId xmlns:a16="http://schemas.microsoft.com/office/drawing/2014/main" id="{247882C5-C6BF-E483-7048-C95CEA9159F4}"/>
              </a:ext>
            </a:extLst>
          </p:cNvPr>
          <p:cNvSpPr>
            <a:spLocks noGrp="1"/>
          </p:cNvSpPr>
          <p:nvPr>
            <p:ph type="sldNum" sz="quarter" idx="5"/>
          </p:nvPr>
        </p:nvSpPr>
        <p:spPr/>
        <p:txBody>
          <a:bodyPr/>
          <a:lstStyle/>
          <a:p>
            <a:fld id="{DBFD2558-AF9E-4BEC-8C12-31485415BBB0}" type="slidenum">
              <a:rPr lang="de-CH" smtClean="0"/>
              <a:t>9</a:t>
            </a:fld>
            <a:endParaRPr lang="de-CH"/>
          </a:p>
        </p:txBody>
      </p:sp>
    </p:spTree>
    <p:extLst>
      <p:ext uri="{BB962C8B-B14F-4D97-AF65-F5344CB8AC3E}">
        <p14:creationId xmlns:p14="http://schemas.microsoft.com/office/powerpoint/2010/main" val="777961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Kopfzeilenplatzhalter 3"/>
          <p:cNvSpPr>
            <a:spLocks noGrp="1"/>
          </p:cNvSpPr>
          <p:nvPr>
            <p:ph type="hdr" sz="quarter"/>
          </p:nvPr>
        </p:nvSpPr>
        <p:spPr/>
        <p:txBody>
          <a:bodyPr/>
          <a:lstStyle/>
          <a:p>
            <a:endParaRPr lang="de-CH"/>
          </a:p>
        </p:txBody>
      </p:sp>
      <p:sp>
        <p:nvSpPr>
          <p:cNvPr id="5" name="Fußzeilenplatzhalter 4"/>
          <p:cNvSpPr>
            <a:spLocks noGrp="1"/>
          </p:cNvSpPr>
          <p:nvPr>
            <p:ph type="ftr" sz="quarter" idx="4"/>
          </p:nvPr>
        </p:nvSpPr>
        <p:spPr/>
        <p:txBody>
          <a:bodyPr/>
          <a:lstStyle/>
          <a:p>
            <a:endParaRPr lang="de-CH"/>
          </a:p>
        </p:txBody>
      </p:sp>
      <p:sp>
        <p:nvSpPr>
          <p:cNvPr id="6" name="Foliennummernplatzhalter 5"/>
          <p:cNvSpPr>
            <a:spLocks noGrp="1"/>
          </p:cNvSpPr>
          <p:nvPr>
            <p:ph type="sldNum" sz="quarter" idx="5"/>
          </p:nvPr>
        </p:nvSpPr>
        <p:spPr/>
        <p:txBody>
          <a:bodyPr/>
          <a:lstStyle/>
          <a:p>
            <a:fld id="{DBFD2558-AF9E-4BEC-8C12-31485415BBB0}" type="slidenum">
              <a:rPr lang="de-CH" smtClean="0"/>
              <a:t>11</a:t>
            </a:fld>
            <a:endParaRPr lang="de-CH"/>
          </a:p>
        </p:txBody>
      </p:sp>
    </p:spTree>
    <p:extLst>
      <p:ext uri="{BB962C8B-B14F-4D97-AF65-F5344CB8AC3E}">
        <p14:creationId xmlns:p14="http://schemas.microsoft.com/office/powerpoint/2010/main" val="166174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3EB54-D87C-F14F-6A6F-54F7E34B3B7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83E8587-8153-7729-32D4-D3D3CF286E3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8E37BF3-07D6-AA6C-595D-708CFEAEB207}"/>
              </a:ext>
            </a:extLst>
          </p:cNvPr>
          <p:cNvSpPr>
            <a:spLocks noGrp="1"/>
          </p:cNvSpPr>
          <p:nvPr>
            <p:ph type="body" idx="1"/>
          </p:nvPr>
        </p:nvSpPr>
        <p:spPr/>
        <p:txBody>
          <a:bodyPr/>
          <a:lstStyle/>
          <a:p>
            <a:endParaRPr lang="de-CH" dirty="0"/>
          </a:p>
        </p:txBody>
      </p:sp>
      <p:sp>
        <p:nvSpPr>
          <p:cNvPr id="4" name="Kopfzeilenplatzhalter 3">
            <a:extLst>
              <a:ext uri="{FF2B5EF4-FFF2-40B4-BE49-F238E27FC236}">
                <a16:creationId xmlns:a16="http://schemas.microsoft.com/office/drawing/2014/main" id="{1192C1E9-EA95-B3E9-9EEA-11DF7038DDF8}"/>
              </a:ext>
            </a:extLst>
          </p:cNvPr>
          <p:cNvSpPr>
            <a:spLocks noGrp="1"/>
          </p:cNvSpPr>
          <p:nvPr>
            <p:ph type="hdr" sz="quarter"/>
          </p:nvPr>
        </p:nvSpPr>
        <p:spPr/>
        <p:txBody>
          <a:bodyPr/>
          <a:lstStyle/>
          <a:p>
            <a:endParaRPr lang="de-CH"/>
          </a:p>
        </p:txBody>
      </p:sp>
      <p:sp>
        <p:nvSpPr>
          <p:cNvPr id="5" name="Fußzeilenplatzhalter 4">
            <a:extLst>
              <a:ext uri="{FF2B5EF4-FFF2-40B4-BE49-F238E27FC236}">
                <a16:creationId xmlns:a16="http://schemas.microsoft.com/office/drawing/2014/main" id="{48A9762B-CFEC-918E-E875-E5FFBE1E16AB}"/>
              </a:ext>
            </a:extLst>
          </p:cNvPr>
          <p:cNvSpPr>
            <a:spLocks noGrp="1"/>
          </p:cNvSpPr>
          <p:nvPr>
            <p:ph type="ftr" sz="quarter" idx="4"/>
          </p:nvPr>
        </p:nvSpPr>
        <p:spPr/>
        <p:txBody>
          <a:bodyPr/>
          <a:lstStyle/>
          <a:p>
            <a:endParaRPr lang="de-CH"/>
          </a:p>
        </p:txBody>
      </p:sp>
      <p:sp>
        <p:nvSpPr>
          <p:cNvPr id="6" name="Foliennummernplatzhalter 5">
            <a:extLst>
              <a:ext uri="{FF2B5EF4-FFF2-40B4-BE49-F238E27FC236}">
                <a16:creationId xmlns:a16="http://schemas.microsoft.com/office/drawing/2014/main" id="{62AA0BC2-A9CB-65B2-6A98-9053F9552267}"/>
              </a:ext>
            </a:extLst>
          </p:cNvPr>
          <p:cNvSpPr>
            <a:spLocks noGrp="1"/>
          </p:cNvSpPr>
          <p:nvPr>
            <p:ph type="sldNum" sz="quarter" idx="5"/>
          </p:nvPr>
        </p:nvSpPr>
        <p:spPr/>
        <p:txBody>
          <a:bodyPr/>
          <a:lstStyle/>
          <a:p>
            <a:fld id="{DBFD2558-AF9E-4BEC-8C12-31485415BBB0}" type="slidenum">
              <a:rPr lang="de-CH" smtClean="0"/>
              <a:t>18</a:t>
            </a:fld>
            <a:endParaRPr lang="de-CH"/>
          </a:p>
        </p:txBody>
      </p:sp>
    </p:spTree>
    <p:extLst>
      <p:ext uri="{BB962C8B-B14F-4D97-AF65-F5344CB8AC3E}">
        <p14:creationId xmlns:p14="http://schemas.microsoft.com/office/powerpoint/2010/main" val="1147740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und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2ABE-39F8-450B-9705-5650621B1A54}"/>
              </a:ext>
            </a:extLst>
          </p:cNvPr>
          <p:cNvSpPr>
            <a:spLocks noGrp="1"/>
          </p:cNvSpPr>
          <p:nvPr>
            <p:ph type="title"/>
          </p:nvPr>
        </p:nvSpPr>
        <p:spPr>
          <a:xfrm>
            <a:off x="838200" y="560717"/>
            <a:ext cx="10515600" cy="1259847"/>
          </a:xfrm>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9E5FEC9D-57C9-4AFD-BF81-3D031A59BF5C}"/>
              </a:ext>
            </a:extLst>
          </p:cNvPr>
          <p:cNvSpPr>
            <a:spLocks noGrp="1"/>
          </p:cNvSpPr>
          <p:nvPr>
            <p:ph type="dt" sz="half" idx="10"/>
          </p:nvPr>
        </p:nvSpPr>
        <p:spPr>
          <a:xfrm>
            <a:off x="838199" y="6356350"/>
            <a:ext cx="4114800" cy="365125"/>
          </a:xfrm>
          <a:prstGeom prst="rect">
            <a:avLst/>
          </a:prstGeo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4" name="Fußzeilenplatzhalter 3">
            <a:extLst>
              <a:ext uri="{FF2B5EF4-FFF2-40B4-BE49-F238E27FC236}">
                <a16:creationId xmlns:a16="http://schemas.microsoft.com/office/drawing/2014/main" id="{CCC524B6-000F-4C03-823B-1691A244B15C}"/>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E0684EEF-97B0-4C2E-B128-362C34EE6780}"/>
              </a:ext>
            </a:extLst>
          </p:cNvPr>
          <p:cNvSpPr>
            <a:spLocks noGrp="1"/>
          </p:cNvSpPr>
          <p:nvPr>
            <p:ph type="sldNum" sz="quarter" idx="12"/>
          </p:nvPr>
        </p:nvSpPr>
        <p:spPr>
          <a:xfrm>
            <a:off x="4952999" y="6366471"/>
            <a:ext cx="2360844" cy="365125"/>
          </a:xfrm>
          <a:prstGeom prst="rect">
            <a:avLst/>
          </a:prstGeom>
        </p:spPr>
        <p:txBody>
          <a:bodyPr/>
          <a:lstStyle/>
          <a:p>
            <a:fld id="{EBAEE1EB-8B44-4728-A11F-54C2BBCC5F47}" type="slidenum">
              <a:rPr lang="de-CH" smtClean="0"/>
              <a:pPr/>
              <a:t>‹Nr.›</a:t>
            </a:fld>
            <a:endParaRPr lang="de-CH" dirty="0"/>
          </a:p>
        </p:txBody>
      </p:sp>
      <p:sp>
        <p:nvSpPr>
          <p:cNvPr id="7" name="Textplatzhalter 2">
            <a:extLst>
              <a:ext uri="{FF2B5EF4-FFF2-40B4-BE49-F238E27FC236}">
                <a16:creationId xmlns:a16="http://schemas.microsoft.com/office/drawing/2014/main" id="{A7DE12E3-0C09-4E5F-B3B4-6DE76526EF6E}"/>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4274832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35C01C-5BE3-4AA2-AEC7-545AA9E1593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E3E6239D-CE66-4133-901E-B7005B8933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CH"/>
          </a:p>
        </p:txBody>
      </p:sp>
      <p:sp>
        <p:nvSpPr>
          <p:cNvPr id="4" name="Textplatzhalter 3">
            <a:extLst>
              <a:ext uri="{FF2B5EF4-FFF2-40B4-BE49-F238E27FC236}">
                <a16:creationId xmlns:a16="http://schemas.microsoft.com/office/drawing/2014/main" id="{DFCE043E-E711-4412-A1FE-FC4102F5F0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2ABE889E-81B7-4809-BB5C-122FE67BFBC4}"/>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3E38C7C1-726E-4CC0-867D-EA313AF2907A}"/>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5C679EC6-F5F7-4DC3-A060-06303D639A49}"/>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654150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de-DE"/>
              <a:t>Mastertitelformat bearbeiten</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pPr lvl="0"/>
            <a:r>
              <a:rPr lang="de-DE"/>
              <a:t>Mastertextformat bearbeiten</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BAEE1EB-8B44-4728-A11F-54C2BBCC5F47}" type="slidenum">
              <a:rPr lang="de-CH" smtClean="0"/>
              <a:pPr/>
              <a:t>‹Nr.›</a:t>
            </a:fld>
            <a:endParaRPr lang="de-CH" dirty="0"/>
          </a:p>
        </p:txBody>
      </p:sp>
    </p:spTree>
    <p:extLst>
      <p:ext uri="{BB962C8B-B14F-4D97-AF65-F5344CB8AC3E}">
        <p14:creationId xmlns:p14="http://schemas.microsoft.com/office/powerpoint/2010/main" val="2641006364"/>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 und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2ABE-39F8-450B-9705-5650621B1A54}"/>
              </a:ext>
            </a:extLst>
          </p:cNvPr>
          <p:cNvSpPr>
            <a:spLocks noGrp="1"/>
          </p:cNvSpPr>
          <p:nvPr>
            <p:ph type="title"/>
          </p:nvPr>
        </p:nvSpPr>
        <p:spPr>
          <a:xfrm>
            <a:off x="838200" y="560717"/>
            <a:ext cx="10515600" cy="1259847"/>
          </a:xfrm>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9E5FEC9D-57C9-4AFD-BF81-3D031A59BF5C}"/>
              </a:ext>
            </a:extLst>
          </p:cNvPr>
          <p:cNvSpPr>
            <a:spLocks noGrp="1"/>
          </p:cNvSpPr>
          <p:nvPr>
            <p:ph type="dt" sz="half" idx="10"/>
          </p:nvPr>
        </p:nvSpPr>
        <p:spPr>
          <a:xfrm>
            <a:off x="838199" y="6356350"/>
            <a:ext cx="4114800" cy="365125"/>
          </a:xfrm>
          <a:prstGeom prst="rect">
            <a:avLst/>
          </a:prstGeom>
        </p:spPr>
        <p:txBody>
          <a:bodyPr/>
          <a:lstStyle/>
          <a:p>
            <a:r>
              <a:rPr lang="de-CH" i="1" dirty="0"/>
              <a:t>www.klv.ch / Download / Wirtschaft &amp; Politik aktuell</a:t>
            </a:r>
          </a:p>
        </p:txBody>
      </p:sp>
      <p:sp>
        <p:nvSpPr>
          <p:cNvPr id="4" name="Fußzeilenplatzhalter 3">
            <a:extLst>
              <a:ext uri="{FF2B5EF4-FFF2-40B4-BE49-F238E27FC236}">
                <a16:creationId xmlns:a16="http://schemas.microsoft.com/office/drawing/2014/main" id="{CCC524B6-000F-4C03-823B-1691A244B15C}"/>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E0684EEF-97B0-4C2E-B128-362C34EE6780}"/>
              </a:ext>
            </a:extLst>
          </p:cNvPr>
          <p:cNvSpPr>
            <a:spLocks noGrp="1"/>
          </p:cNvSpPr>
          <p:nvPr>
            <p:ph type="sldNum" sz="quarter" idx="12"/>
          </p:nvPr>
        </p:nvSpPr>
        <p:spPr>
          <a:xfrm>
            <a:off x="4952999" y="6366471"/>
            <a:ext cx="2360844" cy="365125"/>
          </a:xfrm>
          <a:prstGeom prst="rect">
            <a:avLst/>
          </a:prstGeom>
        </p:spPr>
        <p:txBody>
          <a:bodyPr/>
          <a:lstStyle/>
          <a:p>
            <a:fld id="{EBAEE1EB-8B44-4728-A11F-54C2BBCC5F47}" type="slidenum">
              <a:rPr lang="de-CH" smtClean="0"/>
              <a:pPr/>
              <a:t>‹Nr.›</a:t>
            </a:fld>
            <a:endParaRPr lang="de-CH" dirty="0"/>
          </a:p>
        </p:txBody>
      </p:sp>
      <p:sp>
        <p:nvSpPr>
          <p:cNvPr id="7" name="Textplatzhalter 2">
            <a:extLst>
              <a:ext uri="{FF2B5EF4-FFF2-40B4-BE49-F238E27FC236}">
                <a16:creationId xmlns:a16="http://schemas.microsoft.com/office/drawing/2014/main" id="{A7DE12E3-0C09-4E5F-B3B4-6DE76526EF6E}"/>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Tree>
    <p:extLst>
      <p:ext uri="{BB962C8B-B14F-4D97-AF65-F5344CB8AC3E}">
        <p14:creationId xmlns:p14="http://schemas.microsoft.com/office/powerpoint/2010/main" val="4262006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nur Tex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25EC00C-3BFB-4CE9-BA28-D94F0F64C8CD}"/>
              </a:ext>
            </a:extLst>
          </p:cNvPr>
          <p:cNvSpPr>
            <a:spLocks noGrp="1"/>
          </p:cNvSpPr>
          <p:nvPr>
            <p:ph idx="1"/>
          </p:nvPr>
        </p:nvSpPr>
        <p:spPr>
          <a:xfrm>
            <a:off x="838200" y="1825625"/>
            <a:ext cx="10515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a:extLst>
              <a:ext uri="{FF2B5EF4-FFF2-40B4-BE49-F238E27FC236}">
                <a16:creationId xmlns:a16="http://schemas.microsoft.com/office/drawing/2014/main" id="{08B6C060-27CE-4BAC-89EB-BC6A32B30BEF}"/>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9" name="Foliennummernplatzhalter 5">
            <a:extLst>
              <a:ext uri="{FF2B5EF4-FFF2-40B4-BE49-F238E27FC236}">
                <a16:creationId xmlns:a16="http://schemas.microsoft.com/office/drawing/2014/main" id="{F716F3CD-6E49-4653-8837-17925A29C1B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6" name="Fußzeilenplatzhalter 3">
            <a:extLst>
              <a:ext uri="{FF2B5EF4-FFF2-40B4-BE49-F238E27FC236}">
                <a16:creationId xmlns:a16="http://schemas.microsoft.com/office/drawing/2014/main" id="{EFEF2893-C0A4-493F-961D-75DC6875F014}"/>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808898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nur Tex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25EC00C-3BFB-4CE9-BA28-D94F0F64C8CD}"/>
              </a:ext>
            </a:extLst>
          </p:cNvPr>
          <p:cNvSpPr>
            <a:spLocks noGrp="1"/>
          </p:cNvSpPr>
          <p:nvPr>
            <p:ph idx="1"/>
          </p:nvPr>
        </p:nvSpPr>
        <p:spPr>
          <a:xfrm>
            <a:off x="838200" y="1825625"/>
            <a:ext cx="10515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a:extLst>
              <a:ext uri="{FF2B5EF4-FFF2-40B4-BE49-F238E27FC236}">
                <a16:creationId xmlns:a16="http://schemas.microsoft.com/office/drawing/2014/main" id="{08B6C060-27CE-4BAC-89EB-BC6A32B30BEF}"/>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 Download / Wirtschaft &amp; Politik aktuell</a:t>
            </a:r>
          </a:p>
        </p:txBody>
      </p:sp>
      <p:sp>
        <p:nvSpPr>
          <p:cNvPr id="9" name="Foliennummernplatzhalter 5">
            <a:extLst>
              <a:ext uri="{FF2B5EF4-FFF2-40B4-BE49-F238E27FC236}">
                <a16:creationId xmlns:a16="http://schemas.microsoft.com/office/drawing/2014/main" id="{F716F3CD-6E49-4653-8837-17925A29C1B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6" name="Fußzeilenplatzhalter 3">
            <a:extLst>
              <a:ext uri="{FF2B5EF4-FFF2-40B4-BE49-F238E27FC236}">
                <a16:creationId xmlns:a16="http://schemas.microsoft.com/office/drawing/2014/main" id="{EFEF2893-C0A4-493F-961D-75DC6875F014}"/>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649373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0409EA-59FF-4700-A477-CBE1E81551D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CH" dirty="0"/>
          </a:p>
        </p:txBody>
      </p:sp>
      <p:sp>
        <p:nvSpPr>
          <p:cNvPr id="3" name="Untertitel 2">
            <a:extLst>
              <a:ext uri="{FF2B5EF4-FFF2-40B4-BE49-F238E27FC236}">
                <a16:creationId xmlns:a16="http://schemas.microsoft.com/office/drawing/2014/main" id="{01520FE7-F33F-44DE-A395-2DB6CE854A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dirty="0"/>
          </a:p>
        </p:txBody>
      </p:sp>
      <p:sp>
        <p:nvSpPr>
          <p:cNvPr id="7" name="Datumsplatzhalter 3">
            <a:extLst>
              <a:ext uri="{FF2B5EF4-FFF2-40B4-BE49-F238E27FC236}">
                <a16:creationId xmlns:a16="http://schemas.microsoft.com/office/drawing/2014/main" id="{C6BFB7FC-DC2D-4800-AB88-132C782B435F}"/>
              </a:ext>
            </a:extLst>
          </p:cNvPr>
          <p:cNvSpPr>
            <a:spLocks noGrp="1"/>
          </p:cNvSpPr>
          <p:nvPr>
            <p:ph type="dt" sz="half" idx="2"/>
          </p:nvPr>
        </p:nvSpPr>
        <p:spPr>
          <a:xfrm>
            <a:off x="838199" y="636647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 Download / Wirtschaft &amp; Politik aktuell</a:t>
            </a:r>
          </a:p>
        </p:txBody>
      </p:sp>
      <p:sp>
        <p:nvSpPr>
          <p:cNvPr id="9" name="Foliennummernplatzhalter 5">
            <a:extLst>
              <a:ext uri="{FF2B5EF4-FFF2-40B4-BE49-F238E27FC236}">
                <a16:creationId xmlns:a16="http://schemas.microsoft.com/office/drawing/2014/main" id="{52F8466D-0934-4560-8D54-22A85ADD0FB3}"/>
              </a:ext>
            </a:extLst>
          </p:cNvPr>
          <p:cNvSpPr>
            <a:spLocks noGrp="1"/>
          </p:cNvSpPr>
          <p:nvPr>
            <p:ph type="sldNum" sz="quarter" idx="4"/>
          </p:nvPr>
        </p:nvSpPr>
        <p:spPr>
          <a:xfrm>
            <a:off x="4727274" y="6366471"/>
            <a:ext cx="2586568"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0" name="Fußzeilenplatzhalter 3">
            <a:extLst>
              <a:ext uri="{FF2B5EF4-FFF2-40B4-BE49-F238E27FC236}">
                <a16:creationId xmlns:a16="http://schemas.microsoft.com/office/drawing/2014/main" id="{261ED9D3-2505-461B-875E-A76A4BEC1099}"/>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253488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pic>
        <p:nvPicPr>
          <p:cNvPr id="8" name="Grafik 7" descr="Ein Bild, das Ball, Gelände enthält.&#10;&#10;KI-generierte Inhalte können fehlerhaft sein.">
            <a:extLst>
              <a:ext uri="{FF2B5EF4-FFF2-40B4-BE49-F238E27FC236}">
                <a16:creationId xmlns:a16="http://schemas.microsoft.com/office/drawing/2014/main" id="{516AE170-457A-75DD-624F-BE8A05D2E042}"/>
              </a:ext>
            </a:extLst>
          </p:cNvPr>
          <p:cNvPicPr>
            <a:picLocks noChangeAspect="1"/>
          </p:cNvPicPr>
          <p:nvPr userDrawn="1"/>
        </p:nvPicPr>
        <p:blipFill>
          <a:blip r:embed="rId2">
            <a:extLst>
              <a:ext uri="{28A0092B-C50C-407E-A947-70E740481C1C}">
                <a14:useLocalDpi xmlns:a14="http://schemas.microsoft.com/office/drawing/2010/main" val="0"/>
              </a:ext>
            </a:extLst>
          </a:blip>
          <a:srcRect t="13767" b="18463"/>
          <a:stretch>
            <a:fillRect/>
          </a:stretch>
        </p:blipFill>
        <p:spPr>
          <a:xfrm>
            <a:off x="0" y="0"/>
            <a:ext cx="12198350" cy="4656970"/>
          </a:xfrm>
          <a:prstGeom prst="rect">
            <a:avLst/>
          </a:prstGeom>
        </p:spPr>
      </p:pic>
      <p:grpSp>
        <p:nvGrpSpPr>
          <p:cNvPr id="19" name="Gruppieren 18">
            <a:extLst>
              <a:ext uri="{FF2B5EF4-FFF2-40B4-BE49-F238E27FC236}">
                <a16:creationId xmlns:a16="http://schemas.microsoft.com/office/drawing/2014/main" id="{78F535C4-5F75-463F-B725-DD722AA03659}"/>
              </a:ext>
            </a:extLst>
          </p:cNvPr>
          <p:cNvGrpSpPr/>
          <p:nvPr userDrawn="1"/>
        </p:nvGrpSpPr>
        <p:grpSpPr>
          <a:xfrm>
            <a:off x="8269819" y="6153185"/>
            <a:ext cx="3271070" cy="568290"/>
            <a:chOff x="8571976" y="74749"/>
            <a:chExt cx="3271070" cy="498351"/>
          </a:xfrm>
        </p:grpSpPr>
        <p:pic>
          <p:nvPicPr>
            <p:cNvPr id="15" name="Grafik 14" descr="Ein Bild, das Zeichnung enthält.&#10;&#10;Automatisch generierte Beschreibung">
              <a:extLst>
                <a:ext uri="{FF2B5EF4-FFF2-40B4-BE49-F238E27FC236}">
                  <a16:creationId xmlns:a16="http://schemas.microsoft.com/office/drawing/2014/main" id="{BAC83298-267A-46D2-B0CA-E06CCAD3D9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71976" y="74749"/>
              <a:ext cx="602548" cy="482857"/>
            </a:xfrm>
            <a:prstGeom prst="rect">
              <a:avLst/>
            </a:prstGeom>
          </p:spPr>
        </p:pic>
        <p:pic>
          <p:nvPicPr>
            <p:cNvPr id="12" name="Grafik 11">
              <a:extLst>
                <a:ext uri="{FF2B5EF4-FFF2-40B4-BE49-F238E27FC236}">
                  <a16:creationId xmlns:a16="http://schemas.microsoft.com/office/drawing/2014/main" id="{F02355BF-BE78-4327-8188-F72B14B2DE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21753" y="74749"/>
              <a:ext cx="521293" cy="498351"/>
            </a:xfrm>
            <a:prstGeom prst="rect">
              <a:avLst/>
            </a:prstGeom>
          </p:spPr>
        </p:pic>
      </p:grpSp>
      <p:pic>
        <p:nvPicPr>
          <p:cNvPr id="4" name="Grafik 3" descr="Ein Bild, das Text enthält.&#10;&#10;Automatisch generierte Beschreibung">
            <a:extLst>
              <a:ext uri="{FF2B5EF4-FFF2-40B4-BE49-F238E27FC236}">
                <a16:creationId xmlns:a16="http://schemas.microsoft.com/office/drawing/2014/main" id="{8DC4C72E-7DD8-D75F-5274-C3699E32F1E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59343" y="6155934"/>
            <a:ext cx="1575462" cy="497300"/>
          </a:xfrm>
          <a:prstGeom prst="rect">
            <a:avLst/>
          </a:prstGeom>
        </p:spPr>
      </p:pic>
      <p:sp>
        <p:nvSpPr>
          <p:cNvPr id="5" name="Rechteck 4">
            <a:extLst>
              <a:ext uri="{FF2B5EF4-FFF2-40B4-BE49-F238E27FC236}">
                <a16:creationId xmlns:a16="http://schemas.microsoft.com/office/drawing/2014/main" id="{B1A5F8D2-4272-57A4-258C-67EA71D35DBE}"/>
              </a:ext>
            </a:extLst>
          </p:cNvPr>
          <p:cNvSpPr/>
          <p:nvPr userDrawn="1"/>
        </p:nvSpPr>
        <p:spPr>
          <a:xfrm>
            <a:off x="651111" y="0"/>
            <a:ext cx="1620000" cy="828000"/>
          </a:xfrm>
          <a:prstGeom prst="rect">
            <a:avLst/>
          </a:prstGeom>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bs Thomas Sans 1 Light" panose="00000400000000000000" pitchFamily="50" charset="0"/>
                <a:ea typeface="bs Thomas Sans 1 Light" panose="00000400000000000000" pitchFamily="50" charset="0"/>
              </a:rPr>
              <a:t>25. Ausgabe 2026</a:t>
            </a:r>
          </a:p>
        </p:txBody>
      </p:sp>
      <p:sp>
        <p:nvSpPr>
          <p:cNvPr id="6" name="Rechteck: eine Ecke abgeschnitten 5">
            <a:extLst>
              <a:ext uri="{FF2B5EF4-FFF2-40B4-BE49-F238E27FC236}">
                <a16:creationId xmlns:a16="http://schemas.microsoft.com/office/drawing/2014/main" id="{D4EE96A7-7946-BC05-1F54-6C5BACD2E517}"/>
              </a:ext>
            </a:extLst>
          </p:cNvPr>
          <p:cNvSpPr/>
          <p:nvPr userDrawn="1"/>
        </p:nvSpPr>
        <p:spPr>
          <a:xfrm flipV="1">
            <a:off x="0" y="4749569"/>
            <a:ext cx="12198350" cy="1188000"/>
          </a:xfrm>
          <a:prstGeom prst="snip1Rect">
            <a:avLst>
              <a:gd name="adj" fmla="val 50000"/>
            </a:avLst>
          </a:prstGeom>
          <a:gradFill flip="none" rotWithShape="1">
            <a:gsLst>
              <a:gs pos="100000">
                <a:srgbClr val="00766B"/>
              </a:gs>
              <a:gs pos="0">
                <a:schemeClr val="dk1">
                  <a:shade val="100000"/>
                  <a:satMod val="115000"/>
                </a:schemeClr>
              </a:gs>
            </a:gsLst>
            <a:path path="rect">
              <a:fillToRect l="50000" t="50000" r="50000" b="50000"/>
            </a:path>
            <a:tileRect/>
          </a:gra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11E1536B-A264-40AF-8268-7C6996B53478}"/>
              </a:ext>
            </a:extLst>
          </p:cNvPr>
          <p:cNvSpPr>
            <a:spLocks noGrp="1"/>
          </p:cNvSpPr>
          <p:nvPr>
            <p:ph type="title" hasCustomPrompt="1"/>
          </p:nvPr>
        </p:nvSpPr>
        <p:spPr>
          <a:xfrm>
            <a:off x="652395" y="4746819"/>
            <a:ext cx="10515600" cy="696895"/>
          </a:xfrm>
        </p:spPr>
        <p:txBody>
          <a:bodyPr anchor="b">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bg1"/>
                </a:solidFill>
                <a:latin typeface="bs Thomas Sans 1 Semibold" panose="00000700000000000000" pitchFamily="50" charset="0"/>
                <a:ea typeface="bs Thomas Sans 1 Semibold" panose="00000700000000000000" pitchFamily="50"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de-DE" dirty="0"/>
              <a:t>«Wirtschaft &amp; Politik aktuell»</a:t>
            </a:r>
            <a:endParaRPr lang="de-CH" dirty="0"/>
          </a:p>
        </p:txBody>
      </p:sp>
      <p:sp>
        <p:nvSpPr>
          <p:cNvPr id="11" name="Titel 1">
            <a:extLst>
              <a:ext uri="{FF2B5EF4-FFF2-40B4-BE49-F238E27FC236}">
                <a16:creationId xmlns:a16="http://schemas.microsoft.com/office/drawing/2014/main" id="{F01BBC04-BAB7-74F6-A63F-3776CB03AD9F}"/>
              </a:ext>
            </a:extLst>
          </p:cNvPr>
          <p:cNvSpPr txBox="1">
            <a:spLocks/>
          </p:cNvSpPr>
          <p:nvPr userDrawn="1"/>
        </p:nvSpPr>
        <p:spPr>
          <a:xfrm>
            <a:off x="652395" y="5349024"/>
            <a:ext cx="10515600" cy="523587"/>
          </a:xfrm>
          <a:prstGeom prst="rect">
            <a:avLst/>
          </a:prstGeom>
        </p:spPr>
        <p:txBody>
          <a:bodyPr vert="horz" lIns="91440" tIns="45720" rIns="91440" bIns="45720" rtlCol="0" anchor="b">
            <a:normAutofit/>
          </a:bodyPr>
          <a:lstStyle>
            <a:lvl1pPr marL="0" marR="0" indent="0" algn="l" defTabSz="914400" rtl="0" eaLnBrk="1" fontAlgn="auto" latinLnBrk="0" hangingPunct="1">
              <a:lnSpc>
                <a:spcPct val="90000"/>
              </a:lnSpc>
              <a:spcBef>
                <a:spcPct val="0"/>
              </a:spcBef>
              <a:spcAft>
                <a:spcPts val="0"/>
              </a:spcAft>
              <a:buClrTx/>
              <a:buSzTx/>
              <a:buFontTx/>
              <a:buNone/>
              <a:tabLst/>
              <a:defRPr sz="4400" b="1" kern="1200">
                <a:solidFill>
                  <a:schemeClr val="bg1"/>
                </a:solidFill>
                <a:latin typeface="bs Thomas Sans 1 Semibold" panose="00000700000000000000" pitchFamily="50" charset="0"/>
                <a:ea typeface="bs Thomas Sans 1 Semibold" panose="00000700000000000000" pitchFamily="50" charset="0"/>
                <a:cs typeface="Arial" panose="020B0604020202020204" pitchFamily="34" charset="0"/>
              </a:defRPr>
            </a:lvl1pPr>
          </a:lstStyle>
          <a:p>
            <a:r>
              <a:rPr lang="de-DE" sz="2800" dirty="0"/>
              <a:t>Individualbesteuerung</a:t>
            </a:r>
            <a:endParaRPr lang="de-CH" sz="3200" dirty="0"/>
          </a:p>
        </p:txBody>
      </p:sp>
    </p:spTree>
    <p:extLst>
      <p:ext uri="{BB962C8B-B14F-4D97-AF65-F5344CB8AC3E}">
        <p14:creationId xmlns:p14="http://schemas.microsoft.com/office/powerpoint/2010/main" val="333601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012930-CC9A-49B9-A8A9-76CC4A9A1DB2}"/>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75526840-8B94-46C9-811B-3FD8A0634A6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a:extLst>
              <a:ext uri="{FF2B5EF4-FFF2-40B4-BE49-F238E27FC236}">
                <a16:creationId xmlns:a16="http://schemas.microsoft.com/office/drawing/2014/main" id="{C3D6A3D3-D186-4AF7-90E8-D8193D6B4DF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8" name="Datumsplatzhalter 3">
            <a:extLst>
              <a:ext uri="{FF2B5EF4-FFF2-40B4-BE49-F238E27FC236}">
                <a16:creationId xmlns:a16="http://schemas.microsoft.com/office/drawing/2014/main" id="{994F28D8-1E1B-461E-8F35-AD48C7E4F37C}"/>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8C15B8FA-1A9E-43B9-8B6E-00E70D9BD35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929DD22F-7B05-4319-AAAF-2A58B89AF808}"/>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450123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41F63E-DCE8-4A72-B947-A78C5A5D1678}"/>
              </a:ext>
            </a:extLst>
          </p:cNvPr>
          <p:cNvSpPr>
            <a:spLocks noGrp="1"/>
          </p:cNvSpPr>
          <p:nvPr>
            <p:ph type="title"/>
          </p:nvPr>
        </p:nvSpPr>
        <p:spPr>
          <a:xfrm>
            <a:off x="839788" y="365125"/>
            <a:ext cx="10515600" cy="1325563"/>
          </a:xfrm>
        </p:spPr>
        <p:txBody>
          <a:bodyPr/>
          <a:lstStyle/>
          <a:p>
            <a:r>
              <a:rPr lang="de-DE"/>
              <a:t>Mastertitelformat bearbeiten</a:t>
            </a:r>
            <a:endParaRPr lang="de-CH" dirty="0"/>
          </a:p>
        </p:txBody>
      </p:sp>
      <p:sp>
        <p:nvSpPr>
          <p:cNvPr id="3" name="Textplatzhalter 2">
            <a:extLst>
              <a:ext uri="{FF2B5EF4-FFF2-40B4-BE49-F238E27FC236}">
                <a16:creationId xmlns:a16="http://schemas.microsoft.com/office/drawing/2014/main" id="{273A2F65-3429-4FC4-AE42-2FAC43B751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D86836EE-50DB-415B-B588-D6B53AF8606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a:extLst>
              <a:ext uri="{FF2B5EF4-FFF2-40B4-BE49-F238E27FC236}">
                <a16:creationId xmlns:a16="http://schemas.microsoft.com/office/drawing/2014/main" id="{42119EE9-1C3F-4F8C-AEDC-2A30343768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57A1FC1B-5A9B-4491-88E9-508F2BC9344B}"/>
              </a:ext>
            </a:extLst>
          </p:cNvPr>
          <p:cNvSpPr>
            <a:spLocks noGrp="1"/>
          </p:cNvSpPr>
          <p:nvPr>
            <p:ph sz="quarter" idx="4"/>
          </p:nvPr>
        </p:nvSpPr>
        <p:spPr>
          <a:xfrm>
            <a:off x="6169024" y="2546749"/>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0" name="Datumsplatzhalter 3">
            <a:extLst>
              <a:ext uri="{FF2B5EF4-FFF2-40B4-BE49-F238E27FC236}">
                <a16:creationId xmlns:a16="http://schemas.microsoft.com/office/drawing/2014/main" id="{78968696-B458-4FBD-9D43-63EF33C7E97B}"/>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2" name="Foliennummernplatzhalter 5">
            <a:extLst>
              <a:ext uri="{FF2B5EF4-FFF2-40B4-BE49-F238E27FC236}">
                <a16:creationId xmlns:a16="http://schemas.microsoft.com/office/drawing/2014/main" id="{892B6188-A5C3-436A-8DFD-7FDDEE80C1AB}"/>
              </a:ext>
            </a:extLst>
          </p:cNvPr>
          <p:cNvSpPr>
            <a:spLocks noGrp="1"/>
          </p:cNvSpPr>
          <p:nvPr>
            <p:ph type="sldNum" sz="quarter" idx="12"/>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3" name="Fußzeilenplatzhalter 3">
            <a:extLst>
              <a:ext uri="{FF2B5EF4-FFF2-40B4-BE49-F238E27FC236}">
                <a16:creationId xmlns:a16="http://schemas.microsoft.com/office/drawing/2014/main" id="{E13E336E-89B7-4F0D-AE63-B2B2A4932271}"/>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956822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A6C18E-3AC2-4EA5-828E-8E8B1930D2F6}"/>
              </a:ext>
            </a:extLst>
          </p:cNvPr>
          <p:cNvSpPr>
            <a:spLocks noGrp="1"/>
          </p:cNvSpPr>
          <p:nvPr>
            <p:ph type="title"/>
          </p:nvPr>
        </p:nvSpPr>
        <p:spPr/>
        <p:txBody>
          <a:bodyPr/>
          <a:lstStyle/>
          <a:p>
            <a:r>
              <a:rPr lang="de-DE"/>
              <a:t>Mastertitelformat bearbeiten</a:t>
            </a:r>
            <a:endParaRPr lang="de-CH"/>
          </a:p>
        </p:txBody>
      </p:sp>
      <p:sp>
        <p:nvSpPr>
          <p:cNvPr id="6" name="Datumsplatzhalter 3">
            <a:extLst>
              <a:ext uri="{FF2B5EF4-FFF2-40B4-BE49-F238E27FC236}">
                <a16:creationId xmlns:a16="http://schemas.microsoft.com/office/drawing/2014/main" id="{4E07D317-AF4D-49A8-92AF-77B995C219FB}"/>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8" name="Foliennummernplatzhalter 5">
            <a:extLst>
              <a:ext uri="{FF2B5EF4-FFF2-40B4-BE49-F238E27FC236}">
                <a16:creationId xmlns:a16="http://schemas.microsoft.com/office/drawing/2014/main" id="{242122A6-4BE4-45AA-9CAB-A8F9EE353D85}"/>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9" name="Fußzeilenplatzhalter 3">
            <a:extLst>
              <a:ext uri="{FF2B5EF4-FFF2-40B4-BE49-F238E27FC236}">
                <a16:creationId xmlns:a16="http://schemas.microsoft.com/office/drawing/2014/main" id="{D0324046-7920-4FD6-B96C-921EDDC627E8}"/>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402864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3">
            <a:extLst>
              <a:ext uri="{FF2B5EF4-FFF2-40B4-BE49-F238E27FC236}">
                <a16:creationId xmlns:a16="http://schemas.microsoft.com/office/drawing/2014/main" id="{0F1DBB04-B154-48CD-A230-C23DEFA6AAB8}"/>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7" name="Foliennummernplatzhalter 5">
            <a:extLst>
              <a:ext uri="{FF2B5EF4-FFF2-40B4-BE49-F238E27FC236}">
                <a16:creationId xmlns:a16="http://schemas.microsoft.com/office/drawing/2014/main" id="{0F25A9B1-BE0E-44EC-B309-84C91B17D4DE}"/>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8" name="Fußzeilenplatzhalter 3">
            <a:extLst>
              <a:ext uri="{FF2B5EF4-FFF2-40B4-BE49-F238E27FC236}">
                <a16:creationId xmlns:a16="http://schemas.microsoft.com/office/drawing/2014/main" id="{DB1EE1B9-BEF0-4C2D-B1BF-F85491D64B43}"/>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788226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A32835-8DF7-4AD0-AF2E-B0D3ABFBF69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4BC78BE9-7266-49B4-9A34-019EDCADF3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a:extLst>
              <a:ext uri="{FF2B5EF4-FFF2-40B4-BE49-F238E27FC236}">
                <a16:creationId xmlns:a16="http://schemas.microsoft.com/office/drawing/2014/main" id="{D05801F1-22B0-4178-A1EC-2D14A9F1EC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F5F7001A-51E0-4BAA-A77E-FF733E119687}"/>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38ED76E7-59BF-4983-B0D7-C86BA1B78777}"/>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F843D215-5B67-4558-A748-963636392628}"/>
              </a:ext>
            </a:extLst>
          </p:cNvPr>
          <p:cNvSpPr>
            <a:spLocks noGrp="1"/>
          </p:cNvSpPr>
          <p:nvPr>
            <p:ph type="ftr" sz="quarter" idx="11"/>
          </p:nvPr>
        </p:nvSpPr>
        <p:spPr>
          <a:xfrm>
            <a:off x="7313842" y="6356349"/>
            <a:ext cx="4114800" cy="365125"/>
          </a:xfrm>
          <a:prstGeom prst="rect">
            <a:avLst/>
          </a:prstGeo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34937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A0F49D-296C-45BA-BD96-406907AC1751}"/>
              </a:ext>
            </a:extLst>
          </p:cNvPr>
          <p:cNvSpPr>
            <a:spLocks noGrp="1"/>
          </p:cNvSpPr>
          <p:nvPr>
            <p:ph type="title"/>
          </p:nvPr>
        </p:nvSpPr>
        <p:spPr>
          <a:xfrm>
            <a:off x="838200" y="495001"/>
            <a:ext cx="10515600" cy="1325563"/>
          </a:xfrm>
          <a:prstGeom prst="rect">
            <a:avLst/>
          </a:prstGeom>
        </p:spPr>
        <p:txBody>
          <a:bodyPr vert="horz" lIns="91440" tIns="45720" rIns="91440" bIns="45720" rtlCol="0" anchor="ctr">
            <a:normAutofit/>
          </a:bodyPr>
          <a:lstStyle/>
          <a:p>
            <a:r>
              <a:rPr lang="de-DE" dirty="0"/>
              <a:t>Mastertitelformat bearbeiten</a:t>
            </a:r>
            <a:endParaRPr lang="de-CH" dirty="0"/>
          </a:p>
        </p:txBody>
      </p:sp>
      <p:sp>
        <p:nvSpPr>
          <p:cNvPr id="3" name="Textplatzhalter 2">
            <a:extLst>
              <a:ext uri="{FF2B5EF4-FFF2-40B4-BE49-F238E27FC236}">
                <a16:creationId xmlns:a16="http://schemas.microsoft.com/office/drawing/2014/main" id="{1DB3709A-A413-4334-BCDB-5E4A0710A4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4" name="Fußzeilenplatzhalter 3">
            <a:extLst>
              <a:ext uri="{FF2B5EF4-FFF2-40B4-BE49-F238E27FC236}">
                <a16:creationId xmlns:a16="http://schemas.microsoft.com/office/drawing/2014/main" id="{8DB6968C-8F91-EB50-425E-D3792171801D}"/>
              </a:ext>
            </a:extLst>
          </p:cNvPr>
          <p:cNvSpPr txBox="1">
            <a:spLocks/>
          </p:cNvSpPr>
          <p:nvPr userDrawn="1"/>
        </p:nvSpPr>
        <p:spPr>
          <a:xfrm>
            <a:off x="8137344" y="227344"/>
            <a:ext cx="3314741" cy="365125"/>
          </a:xfrm>
          <a:prstGeom prst="rect">
            <a:avLst/>
          </a:prstGeom>
        </p:spPr>
        <p:txBody>
          <a:bodyPr vert="horz" lIns="91440" tIns="45720" rIns="91440" bIns="45720" rtlCol="0" anchor="ctr"/>
          <a:lstStyle>
            <a:defPPr>
              <a:defRPr lang="de-DE"/>
            </a:defPPr>
            <a:lvl1pPr marL="0" algn="l" defTabSz="914400" rtl="0" eaLnBrk="1" latinLnBrk="0" hangingPunct="1">
              <a:defRPr sz="1200" i="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dirty="0">
                <a:latin typeface="bs Thomas Sans 1 Light" panose="00000400000000000000" pitchFamily="50" charset="0"/>
                <a:ea typeface="bs Thomas Sans 1 Light" panose="00000400000000000000" pitchFamily="50" charset="0"/>
              </a:rPr>
              <a:t>Ausgabe 25 | 2026</a:t>
            </a:r>
          </a:p>
        </p:txBody>
      </p:sp>
      <p:sp>
        <p:nvSpPr>
          <p:cNvPr id="18" name="Fußzeilenplatzhalter 3">
            <a:extLst>
              <a:ext uri="{FF2B5EF4-FFF2-40B4-BE49-F238E27FC236}">
                <a16:creationId xmlns:a16="http://schemas.microsoft.com/office/drawing/2014/main" id="{C3FF009E-BF81-7032-A266-54ADD07CC9BC}"/>
              </a:ext>
            </a:extLst>
          </p:cNvPr>
          <p:cNvSpPr txBox="1">
            <a:spLocks/>
          </p:cNvSpPr>
          <p:nvPr userDrawn="1"/>
        </p:nvSpPr>
        <p:spPr>
          <a:xfrm>
            <a:off x="8137344" y="6356349"/>
            <a:ext cx="3314741" cy="365125"/>
          </a:xfrm>
          <a:prstGeom prst="rect">
            <a:avLst/>
          </a:prstGeom>
        </p:spPr>
        <p:txBody>
          <a:bodyPr vert="horz" lIns="91440" tIns="45720" rIns="91440" bIns="45720" rtlCol="0" anchor="ctr"/>
          <a:lstStyle>
            <a:defPPr>
              <a:defRPr lang="de-DE"/>
            </a:defPPr>
            <a:lvl1pPr marL="0" algn="l" defTabSz="914400" rtl="0" eaLnBrk="1" latinLnBrk="0" hangingPunct="1">
              <a:defRPr sz="1200" i="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887A36E-7C93-49B9-B083-D82D3D5888AD}" type="slidenum">
              <a:rPr lang="de-CH" smtClean="0">
                <a:latin typeface="bs Thomas Sans 1 Light" panose="00000400000000000000" pitchFamily="50" charset="0"/>
                <a:ea typeface="bs Thomas Sans 1 Light" panose="00000400000000000000" pitchFamily="50" charset="0"/>
              </a:rPr>
              <a:t>‹Nr.›</a:t>
            </a:fld>
            <a:endParaRPr lang="de-CH" dirty="0">
              <a:latin typeface="bs Thomas Sans 1 Light" panose="00000400000000000000" pitchFamily="50" charset="0"/>
              <a:ea typeface="bs Thomas Sans 1 Light" panose="00000400000000000000" pitchFamily="50" charset="0"/>
            </a:endParaRPr>
          </a:p>
        </p:txBody>
      </p:sp>
      <p:sp>
        <p:nvSpPr>
          <p:cNvPr id="20" name="Fußzeilenplatzhalter 3">
            <a:extLst>
              <a:ext uri="{FF2B5EF4-FFF2-40B4-BE49-F238E27FC236}">
                <a16:creationId xmlns:a16="http://schemas.microsoft.com/office/drawing/2014/main" id="{9F7B9F2C-EBDE-90FB-B227-FA6C86D65C82}"/>
              </a:ext>
            </a:extLst>
          </p:cNvPr>
          <p:cNvSpPr txBox="1">
            <a:spLocks/>
          </p:cNvSpPr>
          <p:nvPr userDrawn="1"/>
        </p:nvSpPr>
        <p:spPr>
          <a:xfrm>
            <a:off x="4438629" y="6356348"/>
            <a:ext cx="3314741" cy="365125"/>
          </a:xfrm>
          <a:prstGeom prst="rect">
            <a:avLst/>
          </a:prstGeom>
        </p:spPr>
        <p:txBody>
          <a:bodyPr vert="horz" lIns="91440" tIns="45720" rIns="91440" bIns="45720" rtlCol="0" anchor="ctr"/>
          <a:lstStyle>
            <a:defPPr>
              <a:defRPr lang="de-DE"/>
            </a:defPPr>
            <a:lvl1pPr marL="0" algn="l" defTabSz="914400" rtl="0" eaLnBrk="1" latinLnBrk="0" hangingPunct="1">
              <a:defRPr sz="1200" i="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CH" dirty="0">
                <a:latin typeface="bs Thomas Sans 1 Light" panose="00000400000000000000" pitchFamily="50" charset="0"/>
                <a:ea typeface="bs Thomas Sans 1 Light" panose="00000400000000000000" pitchFamily="50" charset="0"/>
              </a:rPr>
              <a:t>www.klv.ch/wirtschaft-politik-aktuell</a:t>
            </a:r>
          </a:p>
        </p:txBody>
      </p:sp>
      <p:sp>
        <p:nvSpPr>
          <p:cNvPr id="21" name="Fußzeilenplatzhalter 3">
            <a:extLst>
              <a:ext uri="{FF2B5EF4-FFF2-40B4-BE49-F238E27FC236}">
                <a16:creationId xmlns:a16="http://schemas.microsoft.com/office/drawing/2014/main" id="{14EF18E5-E345-EC22-2211-7989E45598E9}"/>
              </a:ext>
            </a:extLst>
          </p:cNvPr>
          <p:cNvSpPr txBox="1">
            <a:spLocks/>
          </p:cNvSpPr>
          <p:nvPr userDrawn="1"/>
        </p:nvSpPr>
        <p:spPr>
          <a:xfrm>
            <a:off x="754380" y="6356347"/>
            <a:ext cx="3314741" cy="365125"/>
          </a:xfrm>
          <a:prstGeom prst="rect">
            <a:avLst/>
          </a:prstGeom>
        </p:spPr>
        <p:txBody>
          <a:bodyPr vert="horz" lIns="91440" tIns="45720" rIns="91440" bIns="45720" rtlCol="0" anchor="ctr"/>
          <a:lstStyle>
            <a:defPPr>
              <a:defRPr lang="de-DE"/>
            </a:defPPr>
            <a:lvl1pPr marL="0" algn="l" defTabSz="914400" rtl="0" eaLnBrk="1" latinLnBrk="0" hangingPunct="1">
              <a:defRPr sz="1200" i="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CH" dirty="0">
                <a:latin typeface="bs Thomas Sans 1 Light" panose="00000400000000000000" pitchFamily="50" charset="0"/>
                <a:ea typeface="bs Thomas Sans 1 Light" panose="00000400000000000000" pitchFamily="50" charset="0"/>
              </a:rPr>
              <a:t>© Westermann Schweiz AG</a:t>
            </a:r>
          </a:p>
        </p:txBody>
      </p:sp>
    </p:spTree>
    <p:extLst>
      <p:ext uri="{BB962C8B-B14F-4D97-AF65-F5344CB8AC3E}">
        <p14:creationId xmlns:p14="http://schemas.microsoft.com/office/powerpoint/2010/main" val="37453914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60" r:id="rId12"/>
    <p:sldLayoutId id="2147483650" r:id="rId13"/>
  </p:sldLayoutIdLst>
  <p:hf hdr="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customXml" Target="../ink/ink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ustomXml" Target="../ink/ink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ustomXml" Target="../ink/ink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ustomXml" Target="../ink/ink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ustomXml" Target="../ink/ink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ustomXml" Target="../ink/ink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ustomXml" Target="../ink/ink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customXml" Target="../ink/ink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srf.ch/play/tv/tagesschau/video/tagesschau-vom-13-01-2026-hauptausgabe?urn=urn:srf:video:06c36ccd-f2ab-4ed9-80a8-7c5a56fcd44e" TargetMode="External"/><Relationship Id="rId1" Type="http://schemas.openxmlformats.org/officeDocument/2006/relationships/slideLayout" Target="../slideLayouts/slideLayout1.xml"/><Relationship Id="rId6" Type="http://schemas.openxmlformats.org/officeDocument/2006/relationships/hyperlink" Target="https://www.srf.ch/play/tv/tagesschau/video/tagesschau-vom-15-01-2026-hauptausgabe?urn=urn:srf:video:831c0623-af34-4efc-a53d-95a9d2b6a6b7" TargetMode="External"/><Relationship Id="rId5" Type="http://schemas.openxmlformats.org/officeDocument/2006/relationships/hyperlink" Target="https://www.srf.ch/play/tv/tagesschau/video/tagesschau-vom-20-01-2026-hauptausgabe?urn=urn:srf:video:05da5768-4199-4d3b-abc1-b9f25b01fa8d" TargetMode="External"/><Relationship Id="rId4" Type="http://schemas.openxmlformats.org/officeDocument/2006/relationships/image" Target="../media/image6.svg"/></Relationships>
</file>

<file path=ppt/slides/_rels/slide20.xml.rels><?xml version="1.0" encoding="UTF-8" standalone="yes"?>
<Relationships xmlns="http://schemas.openxmlformats.org/package/2006/relationships"><Relationship Id="rId2" Type="http://schemas.openxmlformats.org/officeDocument/2006/relationships/hyperlink" Target="mailto:roman.capaul@unisg.ch?subject=Wirtschaft%20&amp;%20Politik%20aktuel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news.admin.ch/de/nsb?id=100137"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parlament.ch/_layouts/15/FIXUPREDIRECT.ASPX?WordId=23&amp;WebId=3c3c4c5b-cf6a-4482-99a9-06bdfa6604fe&amp;TermSetId=4ce13c9a-1572-4204-bafd-d61b1edf663a&amp;TermId=9c5a5c2f-2000-4372-bafb-97f34f03c77a" TargetMode="External"/><Relationship Id="rId2" Type="http://schemas.openxmlformats.org/officeDocument/2006/relationships/hyperlink" Target="https://www.parlament.ch/_layouts/15/FIXUPREDIRECT.ASPX?WordId=65&amp;WebId=3c3c4c5b-cf6a-4482-99a9-06bdfa6604fe&amp;TermSetId=4ce13c9a-1572-4204-bafd-d61b1edf663a&amp;TermId=9c5a5c2f-2000-4372-bafb-97f34f03c77a" TargetMode="External"/><Relationship Id="rId1" Type="http://schemas.openxmlformats.org/officeDocument/2006/relationships/slideLayout" Target="../slideLayouts/slideLayout1.xml"/><Relationship Id="rId4" Type="http://schemas.openxmlformats.org/officeDocument/2006/relationships/hyperlink" Target="https://www.parlament.ch/_layouts/15/FIXUPREDIRECT.ASPX?WordId=226&amp;WebId=3c3c4c5b-cf6a-4482-99a9-06bdfa6604fe&amp;TermSetId=4ce13c9a-1572-4204-bafd-d61b1edf663a&amp;TermId=9c5a5c2f-2000-4372-bafb-97f34f03c77a"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fedlex.admin.ch/eli/cc/1999/404/de#art_1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fedlex.admin.ch/eli/cc/1999/404/de#art_141"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8CC26C-3D1B-D2AE-500F-20066CE5D553}"/>
              </a:ext>
            </a:extLst>
          </p:cNvPr>
          <p:cNvSpPr>
            <a:spLocks noGrp="1"/>
          </p:cNvSpPr>
          <p:nvPr>
            <p:ph type="title"/>
          </p:nvPr>
        </p:nvSpPr>
        <p:spPr/>
        <p:txBody>
          <a:bodyPr/>
          <a:lstStyle/>
          <a:p>
            <a:endParaRPr lang="de-DE"/>
          </a:p>
        </p:txBody>
      </p:sp>
    </p:spTree>
    <p:extLst>
      <p:ext uri="{BB962C8B-B14F-4D97-AF65-F5344CB8AC3E}">
        <p14:creationId xmlns:p14="http://schemas.microsoft.com/office/powerpoint/2010/main" val="302404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9" name="Textfeld 8">
            <a:extLst>
              <a:ext uri="{FF2B5EF4-FFF2-40B4-BE49-F238E27FC236}">
                <a16:creationId xmlns:a16="http://schemas.microsoft.com/office/drawing/2014/main" id="{6CB733CC-8EBA-9E19-811E-E68FA1DEB1D2}"/>
              </a:ext>
            </a:extLst>
          </p:cNvPr>
          <p:cNvSpPr txBox="1"/>
          <p:nvPr/>
        </p:nvSpPr>
        <p:spPr>
          <a:xfrm>
            <a:off x="937262" y="1830685"/>
            <a:ext cx="10690445" cy="3337837"/>
          </a:xfrm>
          <a:prstGeom prst="rect">
            <a:avLst/>
          </a:prstGeom>
          <a:noFill/>
        </p:spPr>
        <p:txBody>
          <a:bodyPr wrap="square">
            <a:spAutoFit/>
          </a:bodyPr>
          <a:lstStyle/>
          <a:p>
            <a:pPr marL="457200" lvl="0" indent="-457200">
              <a:lnSpc>
                <a:spcPct val="200000"/>
              </a:lnSpc>
              <a:buFont typeface="+mj-lt"/>
              <a:buAutoNum type="arabicPeriod"/>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Ist die Individualbesteuerung aus </a:t>
            </a:r>
            <a:r>
              <a:rPr lang="de-CH" i="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gesellschaftspolitischen</a:t>
            </a: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Gründen notwendig?</a:t>
            </a:r>
          </a:p>
          <a:p>
            <a:pPr marL="457200" indent="-457200">
              <a:lnSpc>
                <a:spcPct val="200000"/>
              </a:lnSpc>
              <a:buFont typeface="+mj-lt"/>
              <a:buAutoNum type="arabicPeriod"/>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Ist die Individualbesteuerung aus </a:t>
            </a:r>
            <a:r>
              <a:rPr lang="de-CH" i="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wirtschaftspolitischen</a:t>
            </a: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Gründen notwendig?</a:t>
            </a:r>
          </a:p>
          <a:p>
            <a:pPr marL="457200" indent="-457200">
              <a:lnSpc>
                <a:spcPct val="200000"/>
              </a:lnSpc>
              <a:buFont typeface="+mj-lt"/>
              <a:buAutoNum type="arabicPeriod"/>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Ist die Individualbesteuerung aus </a:t>
            </a:r>
            <a:r>
              <a:rPr lang="de-CH" i="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steuerrechtlichen</a:t>
            </a: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Gründen notwendig?</a:t>
            </a:r>
          </a:p>
          <a:p>
            <a:pPr marL="457200" indent="-457200">
              <a:lnSpc>
                <a:spcPct val="200000"/>
              </a:lnSpc>
              <a:buFont typeface="+mj-lt"/>
              <a:buAutoNum type="arabicPeriod"/>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Wird mit der Individualbesteuerung die Heiratsstrafe überhaupt abgeschafft?</a:t>
            </a:r>
          </a:p>
          <a:p>
            <a:pPr marL="457200" indent="-457200">
              <a:lnSpc>
                <a:spcPct val="200000"/>
              </a:lnSpc>
              <a:buFont typeface="+mj-lt"/>
              <a:buAutoNum type="arabicPeriod"/>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Ist die Individualbesteuerung überhaupt nötig mit Blick auf die Kantone?</a:t>
            </a:r>
          </a:p>
          <a:p>
            <a:pPr marL="457200" indent="-457200">
              <a:lnSpc>
                <a:spcPct val="200000"/>
              </a:lnSpc>
              <a:buFont typeface="+mj-lt"/>
              <a:buAutoNum type="arabicPeriod"/>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Wird der administrative Aufwand durch die Individualbesteuerung grösser?</a:t>
            </a:r>
          </a:p>
        </p:txBody>
      </p:sp>
      <p:sp>
        <p:nvSpPr>
          <p:cNvPr id="13" name="Titel 1">
            <a:extLst>
              <a:ext uri="{FF2B5EF4-FFF2-40B4-BE49-F238E27FC236}">
                <a16:creationId xmlns:a16="http://schemas.microsoft.com/office/drawing/2014/main" id="{95AB9F65-C021-4D6F-B928-C95087954CA5}"/>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Leitfragen</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171099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A11C0FA5-FCAC-463E-9BF0-0A63AD96888E}"/>
              </a:ext>
            </a:extLst>
          </p:cNvPr>
          <p:cNvSpPr/>
          <p:nvPr/>
        </p:nvSpPr>
        <p:spPr>
          <a:xfrm>
            <a:off x="838198" y="1807865"/>
            <a:ext cx="10515599" cy="1754326"/>
          </a:xfrm>
          <a:prstGeom prst="rect">
            <a:avLst/>
          </a:prstGeom>
        </p:spPr>
        <p:txBody>
          <a:bodyPr wrap="square">
            <a:spAutoFit/>
          </a:bodyPr>
          <a:lstStyle/>
          <a:p>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Bilden Sie ein Tandem mit den Personen A und B und beantworten Sie die Leitfragen, indem Sie laufend die Perspektiven wechseln: </a:t>
            </a:r>
          </a:p>
          <a:p>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Person A sucht für die Fragen 1, 3 und 5 Argumente der Befürworter und für die Fragen 2, 4 und 6 Argumente der Gegner.</a:t>
            </a:r>
          </a:p>
          <a:p>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Person B sucht für die Fragen 1, 3 und 5 Argumente der Gegner und für die Fragen 2, 4 und 6 Argumente der Befürworter. </a:t>
            </a:r>
            <a:endPar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p:txBody>
      </p:sp>
      <p:sp>
        <p:nvSpPr>
          <p:cNvPr id="8" name="Textfeld 7">
            <a:extLst>
              <a:ext uri="{FF2B5EF4-FFF2-40B4-BE49-F238E27FC236}">
                <a16:creationId xmlns:a16="http://schemas.microsoft.com/office/drawing/2014/main" id="{5549C3BA-64B5-6707-165B-3AADCAAD4F57}"/>
              </a:ext>
            </a:extLst>
          </p:cNvPr>
          <p:cNvSpPr txBox="1"/>
          <p:nvPr/>
        </p:nvSpPr>
        <p:spPr>
          <a:xfrm>
            <a:off x="863600" y="5181193"/>
            <a:ext cx="10883900" cy="879472"/>
          </a:xfrm>
          <a:prstGeom prst="rect">
            <a:avLst/>
          </a:prstGeom>
          <a:noFill/>
        </p:spPr>
        <p:txBody>
          <a:bodyPr wrap="square">
            <a:spAutoFit/>
          </a:bodyPr>
          <a:lstStyle/>
          <a:p>
            <a:pPr>
              <a:lnSpc>
                <a:spcPct val="150000"/>
              </a:lnSpc>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Tragen Sie </a:t>
            </a:r>
            <a:r>
              <a:rPr lang="de-DE" dirty="0" err="1">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abschliessend</a:t>
            </a: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die Ergebnisse im Tandem zusammen, damit Sie zu allen Fragen über eine Pro- und eine Contra-Position verfügen.</a:t>
            </a:r>
            <a:endPar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p:txBody>
      </p:sp>
      <p:graphicFrame>
        <p:nvGraphicFramePr>
          <p:cNvPr id="9" name="Tabelle 8">
            <a:extLst>
              <a:ext uri="{FF2B5EF4-FFF2-40B4-BE49-F238E27FC236}">
                <a16:creationId xmlns:a16="http://schemas.microsoft.com/office/drawing/2014/main" id="{D0F18458-4193-CA7C-FB9E-2C7EB71A1C52}"/>
              </a:ext>
            </a:extLst>
          </p:cNvPr>
          <p:cNvGraphicFramePr>
            <a:graphicFrameLocks noGrp="1"/>
          </p:cNvGraphicFramePr>
          <p:nvPr>
            <p:extLst>
              <p:ext uri="{D42A27DB-BD31-4B8C-83A1-F6EECF244321}">
                <p14:modId xmlns:p14="http://schemas.microsoft.com/office/powerpoint/2010/main" val="3473871919"/>
              </p:ext>
            </p:extLst>
          </p:nvPr>
        </p:nvGraphicFramePr>
        <p:xfrm>
          <a:off x="863600" y="3817972"/>
          <a:ext cx="10515596" cy="1107440"/>
        </p:xfrm>
        <a:graphic>
          <a:graphicData uri="http://schemas.openxmlformats.org/drawingml/2006/table">
            <a:tbl>
              <a:tblPr firstRow="1" bandRow="1">
                <a:tableStyleId>{5C22544A-7EE6-4342-B048-85BDC9FD1C3A}</a:tableStyleId>
              </a:tblPr>
              <a:tblGrid>
                <a:gridCol w="1502228">
                  <a:extLst>
                    <a:ext uri="{9D8B030D-6E8A-4147-A177-3AD203B41FA5}">
                      <a16:colId xmlns:a16="http://schemas.microsoft.com/office/drawing/2014/main" val="3835826770"/>
                    </a:ext>
                  </a:extLst>
                </a:gridCol>
                <a:gridCol w="1502228">
                  <a:extLst>
                    <a:ext uri="{9D8B030D-6E8A-4147-A177-3AD203B41FA5}">
                      <a16:colId xmlns:a16="http://schemas.microsoft.com/office/drawing/2014/main" val="3935974981"/>
                    </a:ext>
                  </a:extLst>
                </a:gridCol>
                <a:gridCol w="1502228">
                  <a:extLst>
                    <a:ext uri="{9D8B030D-6E8A-4147-A177-3AD203B41FA5}">
                      <a16:colId xmlns:a16="http://schemas.microsoft.com/office/drawing/2014/main" val="63581789"/>
                    </a:ext>
                  </a:extLst>
                </a:gridCol>
                <a:gridCol w="1502228">
                  <a:extLst>
                    <a:ext uri="{9D8B030D-6E8A-4147-A177-3AD203B41FA5}">
                      <a16:colId xmlns:a16="http://schemas.microsoft.com/office/drawing/2014/main" val="1064827461"/>
                    </a:ext>
                  </a:extLst>
                </a:gridCol>
                <a:gridCol w="1502228">
                  <a:extLst>
                    <a:ext uri="{9D8B030D-6E8A-4147-A177-3AD203B41FA5}">
                      <a16:colId xmlns:a16="http://schemas.microsoft.com/office/drawing/2014/main" val="3194680503"/>
                    </a:ext>
                  </a:extLst>
                </a:gridCol>
                <a:gridCol w="1502228">
                  <a:extLst>
                    <a:ext uri="{9D8B030D-6E8A-4147-A177-3AD203B41FA5}">
                      <a16:colId xmlns:a16="http://schemas.microsoft.com/office/drawing/2014/main" val="3094926242"/>
                    </a:ext>
                  </a:extLst>
                </a:gridCol>
                <a:gridCol w="1502228">
                  <a:extLst>
                    <a:ext uri="{9D8B030D-6E8A-4147-A177-3AD203B41FA5}">
                      <a16:colId xmlns:a16="http://schemas.microsoft.com/office/drawing/2014/main" val="374676137"/>
                    </a:ext>
                  </a:extLst>
                </a:gridCol>
              </a:tblGrid>
              <a:tr h="183921">
                <a:tc>
                  <a:txBody>
                    <a:bodyPr/>
                    <a:lstStyle/>
                    <a:p>
                      <a:endParaRPr lang="de-CH" sz="1800" kern="1200" dirty="0">
                        <a:solidFill>
                          <a:schemeClr val="accent4"/>
                        </a:solidFill>
                        <a:latin typeface="bs Thomas Sans 1 Light" panose="00000400000000000000" pitchFamily="50" charset="0"/>
                        <a:ea typeface="bs Thomas Sans 1 Light" panose="00000400000000000000" pitchFamily="50" charset="0"/>
                        <a:cs typeface="+mn-cs"/>
                      </a:endParaRPr>
                    </a:p>
                  </a:txBody>
                  <a:tcPr/>
                </a:tc>
                <a:tc>
                  <a:txBody>
                    <a:bodyPr/>
                    <a:lstStyle/>
                    <a:p>
                      <a:pPr marL="0" algn="l" defTabSz="914400" rtl="0" eaLnBrk="1" latinLnBrk="0" hangingPunct="1"/>
                      <a:r>
                        <a:rPr lang="de-CH" sz="1800" b="0" kern="1200" dirty="0">
                          <a:solidFill>
                            <a:schemeClr val="accent4"/>
                          </a:solidFill>
                          <a:latin typeface="bs Thomas Sans 1 Light" panose="00000400000000000000" pitchFamily="50" charset="0"/>
                          <a:ea typeface="bs Thomas Sans 1 Light" panose="00000400000000000000" pitchFamily="50" charset="0"/>
                          <a:cs typeface="+mn-cs"/>
                        </a:rPr>
                        <a:t>Frage 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800" b="0" kern="1200" dirty="0">
                          <a:solidFill>
                            <a:schemeClr val="accent4"/>
                          </a:solidFill>
                          <a:latin typeface="bs Thomas Sans 1 Light" panose="00000400000000000000" pitchFamily="50" charset="0"/>
                          <a:ea typeface="bs Thomas Sans 1 Light" panose="00000400000000000000" pitchFamily="50" charset="0"/>
                          <a:cs typeface="+mn-cs"/>
                        </a:rPr>
                        <a:t>Frage 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800" b="0" kern="1200" dirty="0">
                          <a:solidFill>
                            <a:schemeClr val="accent4"/>
                          </a:solidFill>
                          <a:latin typeface="bs Thomas Sans 1 Light" panose="00000400000000000000" pitchFamily="50" charset="0"/>
                          <a:ea typeface="bs Thomas Sans 1 Light" panose="00000400000000000000" pitchFamily="50" charset="0"/>
                          <a:cs typeface="+mn-cs"/>
                        </a:rPr>
                        <a:t>Frage 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800" b="0" kern="1200" dirty="0">
                          <a:solidFill>
                            <a:schemeClr val="accent4"/>
                          </a:solidFill>
                          <a:latin typeface="bs Thomas Sans 1 Light" panose="00000400000000000000" pitchFamily="50" charset="0"/>
                          <a:ea typeface="bs Thomas Sans 1 Light" panose="00000400000000000000" pitchFamily="50" charset="0"/>
                          <a:cs typeface="+mn-cs"/>
                        </a:rPr>
                        <a:t>Frage 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800" b="0" kern="1200" dirty="0">
                          <a:solidFill>
                            <a:schemeClr val="accent4"/>
                          </a:solidFill>
                          <a:latin typeface="bs Thomas Sans 1 Light" panose="00000400000000000000" pitchFamily="50" charset="0"/>
                          <a:ea typeface="bs Thomas Sans 1 Light" panose="00000400000000000000" pitchFamily="50" charset="0"/>
                          <a:cs typeface="+mn-cs"/>
                        </a:rPr>
                        <a:t>Frage 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800" b="0" kern="1200" dirty="0">
                          <a:solidFill>
                            <a:schemeClr val="accent4"/>
                          </a:solidFill>
                          <a:latin typeface="bs Thomas Sans 1 Light" panose="00000400000000000000" pitchFamily="50" charset="0"/>
                          <a:ea typeface="bs Thomas Sans 1 Light" panose="00000400000000000000" pitchFamily="50" charset="0"/>
                          <a:cs typeface="+mn-cs"/>
                        </a:rPr>
                        <a:t>Frage 6</a:t>
                      </a:r>
                    </a:p>
                  </a:txBody>
                  <a:tcPr/>
                </a:tc>
                <a:extLst>
                  <a:ext uri="{0D108BD9-81ED-4DB2-BD59-A6C34878D82A}">
                    <a16:rowId xmlns:a16="http://schemas.microsoft.com/office/drawing/2014/main" val="1482102675"/>
                  </a:ext>
                </a:extLst>
              </a:tr>
              <a:tr h="370840">
                <a:tc>
                  <a:txBody>
                    <a:bodyPr/>
                    <a:lstStyle/>
                    <a:p>
                      <a:r>
                        <a:rPr lang="de-CH" dirty="0">
                          <a:solidFill>
                            <a:schemeClr val="bg2">
                              <a:lumMod val="10000"/>
                            </a:schemeClr>
                          </a:solidFill>
                          <a:latin typeface="bs Thomas Sans 1 Light" panose="00000400000000000000" pitchFamily="50" charset="0"/>
                          <a:ea typeface="bs Thomas Sans 1 Light" panose="00000400000000000000" pitchFamily="50" charset="0"/>
                        </a:rPr>
                        <a:t>Person A</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Pro</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Contra</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Pro</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Contra</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Pro</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Contra</a:t>
                      </a:r>
                    </a:p>
                  </a:txBody>
                  <a:tcPr/>
                </a:tc>
                <a:extLst>
                  <a:ext uri="{0D108BD9-81ED-4DB2-BD59-A6C34878D82A}">
                    <a16:rowId xmlns:a16="http://schemas.microsoft.com/office/drawing/2014/main" val="1011562562"/>
                  </a:ext>
                </a:extLst>
              </a:tr>
              <a:tr h="370840">
                <a:tc>
                  <a:txBody>
                    <a:bodyPr/>
                    <a:lstStyle/>
                    <a:p>
                      <a:r>
                        <a:rPr lang="de-CH" dirty="0">
                          <a:solidFill>
                            <a:schemeClr val="bg2">
                              <a:lumMod val="10000"/>
                            </a:schemeClr>
                          </a:solidFill>
                          <a:latin typeface="bs Thomas Sans 1 Light" panose="00000400000000000000" pitchFamily="50" charset="0"/>
                          <a:ea typeface="bs Thomas Sans 1 Light" panose="00000400000000000000" pitchFamily="50" charset="0"/>
                        </a:rPr>
                        <a:t>Person B</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Contra</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Pro</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Contra</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Pro</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Contra</a:t>
                      </a:r>
                    </a:p>
                  </a:txBody>
                  <a:tcPr/>
                </a:tc>
                <a:tc>
                  <a:txBody>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rPr>
                        <a:t>Pro</a:t>
                      </a:r>
                    </a:p>
                  </a:txBody>
                  <a:tcPr/>
                </a:tc>
                <a:extLst>
                  <a:ext uri="{0D108BD9-81ED-4DB2-BD59-A6C34878D82A}">
                    <a16:rowId xmlns:a16="http://schemas.microsoft.com/office/drawing/2014/main" val="1922640849"/>
                  </a:ext>
                </a:extLst>
              </a:tr>
            </a:tbl>
          </a:graphicData>
        </a:graphic>
      </p:graphicFrame>
      <p:sp>
        <p:nvSpPr>
          <p:cNvPr id="11" name="Titel 1">
            <a:extLst>
              <a:ext uri="{FF2B5EF4-FFF2-40B4-BE49-F238E27FC236}">
                <a16:creationId xmlns:a16="http://schemas.microsoft.com/office/drawing/2014/main" id="{DD9603C2-A96F-814E-D8F5-5710BA078E56}"/>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Auftrag 2</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2882267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27104-C09D-E7D0-C879-6B57AE71A734}"/>
            </a:ext>
          </a:extLst>
        </p:cNvPr>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7FCE263D-3328-68E7-A9DE-BFB967272B3B}"/>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7FCE263D-3328-68E7-A9DE-BFB967272B3B}"/>
                  </a:ext>
                </a:extLst>
              </p:cNvPr>
              <p:cNvPicPr/>
              <p:nvPr/>
            </p:nvPicPr>
            <p:blipFill>
              <a:blip r:embed="rId3"/>
              <a:stretch>
                <a:fillRect/>
              </a:stretch>
            </p:blipFill>
            <p:spPr>
              <a:xfrm>
                <a:off x="583048" y="-776406"/>
                <a:ext cx="36000" cy="36000"/>
              </a:xfrm>
              <a:prstGeom prst="rect">
                <a:avLst/>
              </a:prstGeom>
            </p:spPr>
          </p:pic>
        </mc:Fallback>
      </mc:AlternateContent>
      <p:sp>
        <p:nvSpPr>
          <p:cNvPr id="9" name="Textfeld 8">
            <a:extLst>
              <a:ext uri="{FF2B5EF4-FFF2-40B4-BE49-F238E27FC236}">
                <a16:creationId xmlns:a16="http://schemas.microsoft.com/office/drawing/2014/main" id="{76235775-14AB-5160-1B42-34A1C47D527D}"/>
              </a:ext>
            </a:extLst>
          </p:cNvPr>
          <p:cNvSpPr txBox="1"/>
          <p:nvPr/>
        </p:nvSpPr>
        <p:spPr>
          <a:xfrm>
            <a:off x="937262" y="1830685"/>
            <a:ext cx="10690445" cy="4247317"/>
          </a:xfrm>
          <a:prstGeom prst="rect">
            <a:avLst/>
          </a:prstGeom>
          <a:noFill/>
        </p:spPr>
        <p:txBody>
          <a:bodyPr wrap="square">
            <a:spAutoFit/>
          </a:bodyPr>
          <a:lstStyle/>
          <a:p>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1) Ist die Individualbesteuerung aus </a:t>
            </a:r>
            <a:r>
              <a:rPr lang="de-CH" sz="1500" b="1" i="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gesellschaftspolitischen</a:t>
            </a: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Gründen notwendig?</a:t>
            </a:r>
            <a:b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b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Befürworter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Ja. Die Lebensverhältnisse und -modelle der Schweizer Bevölkerung haben sich geändert. Früher ging der Mann arbeiten und die Frau blieb zu Hause. Heute lebt nur noch eine Minderheit dieses Modell. Das traditionelle Familienmodell soll nicht durch eine steuerliche Begünstigung bevorzugt werden – deshalb ja zur Individualbesteuerung.</a:t>
            </a:r>
          </a:p>
          <a:p>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a:t>
            </a:r>
          </a:p>
          <a:p>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Die Individualbesteuerung fördert die Gleichstellung von Mann und Frau. Einerseits werden die Frauen mit der Individualbesteuerung mehr arbeiten, was die finanzielle Unabhängigkeit der Frauen stärkt. Andererseits ist das eigene Ausfüllen der Steuerklärung für Frauen ein Schritt zu mehr Unabhängigkeit und Gleichstellung – keine schlechte Übung, wenn man bedenkt, dass eine Ehe früher oder später durch Scheidung oder Tod aufgelöst wird.</a:t>
            </a:r>
          </a:p>
          <a:p>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Gegner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Nein. Ehen und Familien leisten einen zentralen Beitrag für den gesellschaftlichen Zusammenhalt. Das klassische Familienmodell verliert mit der angestrebten Reform – das kann es nicht sein.</a:t>
            </a:r>
          </a:p>
          <a:p>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a:t>
            </a:r>
          </a:p>
          <a:p>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Gleichstellung kann nicht allein über das Steuersystem erreicht werden. Beispielsweise wären gezielte familienpolitische Massnahmen viel wirksamer. Zudem ändert das Ausfüllen der eigenen Steuerklärung nichts an den Macht-, Einkommens- oder Rollenverhältnisse in einer Ehe; und die finanzielle Situation des Haushaltes bleibt gleich. </a:t>
            </a:r>
          </a:p>
        </p:txBody>
      </p:sp>
      <p:sp>
        <p:nvSpPr>
          <p:cNvPr id="8" name="Titel 1">
            <a:extLst>
              <a:ext uri="{FF2B5EF4-FFF2-40B4-BE49-F238E27FC236}">
                <a16:creationId xmlns:a16="http://schemas.microsoft.com/office/drawing/2014/main" id="{97970672-765F-3224-C0F2-1E3D3F455787}"/>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Mögliche Lösung zu Leitfrage 1</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428991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D2F9EB-0006-C61F-FA37-78B7FE5BD5B5}"/>
            </a:ext>
          </a:extLst>
        </p:cNvPr>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526F3542-DA0D-900D-53C2-7652C5B50D9E}"/>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526F3542-DA0D-900D-53C2-7652C5B50D9E}"/>
                  </a:ext>
                </a:extLst>
              </p:cNvPr>
              <p:cNvPicPr/>
              <p:nvPr/>
            </p:nvPicPr>
            <p:blipFill>
              <a:blip r:embed="rId3"/>
              <a:stretch>
                <a:fillRect/>
              </a:stretch>
            </p:blipFill>
            <p:spPr>
              <a:xfrm>
                <a:off x="583048" y="-776406"/>
                <a:ext cx="36000" cy="36000"/>
              </a:xfrm>
              <a:prstGeom prst="rect">
                <a:avLst/>
              </a:prstGeom>
            </p:spPr>
          </p:pic>
        </mc:Fallback>
      </mc:AlternateContent>
      <p:sp>
        <p:nvSpPr>
          <p:cNvPr id="9" name="Textfeld 8">
            <a:extLst>
              <a:ext uri="{FF2B5EF4-FFF2-40B4-BE49-F238E27FC236}">
                <a16:creationId xmlns:a16="http://schemas.microsoft.com/office/drawing/2014/main" id="{517461FC-B8C5-11B8-13AC-AA7011EF7D8F}"/>
              </a:ext>
            </a:extLst>
          </p:cNvPr>
          <p:cNvSpPr txBox="1"/>
          <p:nvPr/>
        </p:nvSpPr>
        <p:spPr>
          <a:xfrm>
            <a:off x="937262" y="1830685"/>
            <a:ext cx="10690445" cy="2631490"/>
          </a:xfrm>
          <a:prstGeom prst="rect">
            <a:avLst/>
          </a:prstGeom>
          <a:noFill/>
        </p:spPr>
        <p:txBody>
          <a:bodyPr wrap="square">
            <a:spAutoFit/>
          </a:bodyPr>
          <a:lstStyle/>
          <a:p>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2) Ist die Individualbesteuerung aus </a:t>
            </a:r>
            <a:r>
              <a:rPr lang="de-CH" sz="1500" b="1" i="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wirtschaftspolitischen</a:t>
            </a: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Gründen notwendig?</a:t>
            </a:r>
            <a:b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b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Befürworter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Ja. Wenn die Heiratsstrafe wegfällt, steigt der Anreiz des Zweitverdieners – meist Frauen – einer Erwerbstätigkeit nachzugehen bzw. das Pensum zu erhöhen. Wir müssen das Fachkräftepotenzial konsequent ausschöpfen.</a:t>
            </a:r>
          </a:p>
          <a:p>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Gegner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Nein. Die Frauen arbeiten in der Schweiz schon heute. Und der Entscheid, ob und mit welchem Pensum man einer Erwerbstätigkeit nachgeht, hängt von vielen Faktoren ab. Das Steuersystem hat in einer wohlstandsverwöhnten Gesellschaft keinen Einfluss auf den Arbeitsmarkt. </a:t>
            </a:r>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endPar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p:txBody>
      </p:sp>
      <p:sp>
        <p:nvSpPr>
          <p:cNvPr id="7" name="Titel 1">
            <a:extLst>
              <a:ext uri="{FF2B5EF4-FFF2-40B4-BE49-F238E27FC236}">
                <a16:creationId xmlns:a16="http://schemas.microsoft.com/office/drawing/2014/main" id="{925F2A5D-88CC-92F0-817E-F45673550753}"/>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Mögliche Lösung zu Leitfrage 2</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4108767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5977EC-AA09-F290-73F8-C140180094EA}"/>
            </a:ext>
          </a:extLst>
        </p:cNvPr>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6CBE18CF-E421-DD73-920A-EF03CAF3D5A5}"/>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6CBE18CF-E421-DD73-920A-EF03CAF3D5A5}"/>
                  </a:ext>
                </a:extLst>
              </p:cNvPr>
              <p:cNvPicPr/>
              <p:nvPr/>
            </p:nvPicPr>
            <p:blipFill>
              <a:blip r:embed="rId3"/>
              <a:stretch>
                <a:fillRect/>
              </a:stretch>
            </p:blipFill>
            <p:spPr>
              <a:xfrm>
                <a:off x="583048" y="-776406"/>
                <a:ext cx="36000" cy="36000"/>
              </a:xfrm>
              <a:prstGeom prst="rect">
                <a:avLst/>
              </a:prstGeom>
            </p:spPr>
          </p:pic>
        </mc:Fallback>
      </mc:AlternateContent>
      <p:sp>
        <p:nvSpPr>
          <p:cNvPr id="9" name="Textfeld 8">
            <a:extLst>
              <a:ext uri="{FF2B5EF4-FFF2-40B4-BE49-F238E27FC236}">
                <a16:creationId xmlns:a16="http://schemas.microsoft.com/office/drawing/2014/main" id="{2FD65C9E-D78E-FE94-5AC7-C806E992580A}"/>
              </a:ext>
            </a:extLst>
          </p:cNvPr>
          <p:cNvSpPr txBox="1"/>
          <p:nvPr/>
        </p:nvSpPr>
        <p:spPr>
          <a:xfrm>
            <a:off x="937262" y="1830685"/>
            <a:ext cx="10690445" cy="1938992"/>
          </a:xfrm>
          <a:prstGeom prst="rect">
            <a:avLst/>
          </a:prstGeom>
          <a:noFill/>
        </p:spPr>
        <p:txBody>
          <a:bodyPr wrap="square">
            <a:spAutoFit/>
          </a:bodyPr>
          <a:lstStyle/>
          <a:p>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3) Ist die Individualbesteuerung aus </a:t>
            </a:r>
            <a:r>
              <a:rPr lang="de-CH" sz="1500" b="1" i="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steuerrechtlichen</a:t>
            </a: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Gründen notwendig?</a:t>
            </a:r>
            <a:b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b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Befürworter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Ja. Das Bundesgericht hat festgestellt, dass die Heiratsstrafe nicht in Ordnung ist. Jedes Individuum muss nach seiner wirtschaftlichen Leistungsfähigkeit besteuert werden – das ist ein steuerrechtliches Kernprinzip.</a:t>
            </a:r>
          </a:p>
          <a:p>
            <a:endPar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a:p>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Gegner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Nein. Sämtliche Kantone haben den Bundesgerichtsentscheid ernst genommen. Und das Prinzip der Besteuerung nach wirtschaftlicher Leistungsfähigkeit gilt bei einer Ehe integral.</a:t>
            </a:r>
          </a:p>
        </p:txBody>
      </p:sp>
      <p:sp>
        <p:nvSpPr>
          <p:cNvPr id="7" name="Titel 1">
            <a:extLst>
              <a:ext uri="{FF2B5EF4-FFF2-40B4-BE49-F238E27FC236}">
                <a16:creationId xmlns:a16="http://schemas.microsoft.com/office/drawing/2014/main" id="{81095816-4E9A-C119-FD70-B09DE344CE68}"/>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Mögliche Lösung zu Leitfrage 3</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4201833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6BA5C3-1079-F2DD-184A-4BB25DB894A1}"/>
            </a:ext>
          </a:extLst>
        </p:cNvPr>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7C6D7213-2E47-2758-271E-D7B6A9746463}"/>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7C6D7213-2E47-2758-271E-D7B6A9746463}"/>
                  </a:ext>
                </a:extLst>
              </p:cNvPr>
              <p:cNvPicPr/>
              <p:nvPr/>
            </p:nvPicPr>
            <p:blipFill>
              <a:blip r:embed="rId3"/>
              <a:stretch>
                <a:fillRect/>
              </a:stretch>
            </p:blipFill>
            <p:spPr>
              <a:xfrm>
                <a:off x="583048" y="-776406"/>
                <a:ext cx="36000" cy="36000"/>
              </a:xfrm>
              <a:prstGeom prst="rect">
                <a:avLst/>
              </a:prstGeom>
            </p:spPr>
          </p:pic>
        </mc:Fallback>
      </mc:AlternateContent>
      <p:sp>
        <p:nvSpPr>
          <p:cNvPr id="9" name="Textfeld 8">
            <a:extLst>
              <a:ext uri="{FF2B5EF4-FFF2-40B4-BE49-F238E27FC236}">
                <a16:creationId xmlns:a16="http://schemas.microsoft.com/office/drawing/2014/main" id="{0E0F18F0-4D14-ED1A-9E0D-1C1D3F804C2E}"/>
              </a:ext>
            </a:extLst>
          </p:cNvPr>
          <p:cNvSpPr txBox="1"/>
          <p:nvPr/>
        </p:nvSpPr>
        <p:spPr>
          <a:xfrm>
            <a:off x="937262" y="1830685"/>
            <a:ext cx="10690445" cy="2400657"/>
          </a:xfrm>
          <a:prstGeom prst="rect">
            <a:avLst/>
          </a:prstGeom>
          <a:noFill/>
        </p:spPr>
        <p:txBody>
          <a:bodyPr wrap="square">
            <a:spAutoFit/>
          </a:bodyPr>
          <a:lstStyle/>
          <a:p>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4) Wird mit der Individualbesteuerung die Heiratsstrafe überhaupt abgeschafft?</a:t>
            </a:r>
          </a:p>
          <a:p>
            <a:endPar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a:p>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Befürworter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Ja. Mit der Individualbesteuerung wird die Heiratsstrafe abgeschafft, weil sie </a:t>
            </a:r>
            <a:r>
              <a:rPr lang="de-CH" sz="1500" dirty="0" err="1">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zivilstandsneutral</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ist. </a:t>
            </a:r>
            <a:r>
              <a:rPr lang="de-CH" sz="1500" dirty="0" err="1">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Einverdienerehepaare</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werden weder bevorzugt noch benachteiligt. Es stimmt nicht, dass </a:t>
            </a:r>
            <a:r>
              <a:rPr lang="de-CH" sz="1500" dirty="0" err="1">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Einverdienerehepaare</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mit der Reform verlieren. Es wird lediglich ihre bisherige steuerliche Privilegierung aufgehoben.</a:t>
            </a:r>
          </a:p>
          <a:p>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a:t>
            </a:r>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endPar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a:p>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Gegner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Nein. Mit der Individualbesteuerung wird die Heiratsstrafe nicht abgeschafft. Man bevorzugt lediglich gutverdienende </a:t>
            </a:r>
            <a:r>
              <a:rPr lang="de-CH" sz="1500" dirty="0" err="1">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Zweiverdienerfamilien</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und -paare.</a:t>
            </a:r>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endPar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p:txBody>
      </p:sp>
      <p:sp>
        <p:nvSpPr>
          <p:cNvPr id="10" name="Titel 1">
            <a:extLst>
              <a:ext uri="{FF2B5EF4-FFF2-40B4-BE49-F238E27FC236}">
                <a16:creationId xmlns:a16="http://schemas.microsoft.com/office/drawing/2014/main" id="{9256A761-B4C8-6C74-C478-0BC507B4840A}"/>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Mögliche Lösung zu Leitfrage 4</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1113215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EF28E-D77D-4E42-B81C-0365BF97F2F2}"/>
            </a:ext>
          </a:extLst>
        </p:cNvPr>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157CC621-47E4-2718-AE34-4CFC24B719D8}"/>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157CC621-47E4-2718-AE34-4CFC24B719D8}"/>
                  </a:ext>
                </a:extLst>
              </p:cNvPr>
              <p:cNvPicPr/>
              <p:nvPr/>
            </p:nvPicPr>
            <p:blipFill>
              <a:blip r:embed="rId3"/>
              <a:stretch>
                <a:fillRect/>
              </a:stretch>
            </p:blipFill>
            <p:spPr>
              <a:xfrm>
                <a:off x="583048" y="-776406"/>
                <a:ext cx="36000" cy="36000"/>
              </a:xfrm>
              <a:prstGeom prst="rect">
                <a:avLst/>
              </a:prstGeom>
            </p:spPr>
          </p:pic>
        </mc:Fallback>
      </mc:AlternateContent>
      <p:sp>
        <p:nvSpPr>
          <p:cNvPr id="9" name="Textfeld 8">
            <a:extLst>
              <a:ext uri="{FF2B5EF4-FFF2-40B4-BE49-F238E27FC236}">
                <a16:creationId xmlns:a16="http://schemas.microsoft.com/office/drawing/2014/main" id="{4324DF74-0B39-5D13-6CEC-6EB4C2D59BAA}"/>
              </a:ext>
            </a:extLst>
          </p:cNvPr>
          <p:cNvSpPr txBox="1"/>
          <p:nvPr/>
        </p:nvSpPr>
        <p:spPr>
          <a:xfrm>
            <a:off x="937262" y="1830685"/>
            <a:ext cx="10690445" cy="2400657"/>
          </a:xfrm>
          <a:prstGeom prst="rect">
            <a:avLst/>
          </a:prstGeom>
          <a:noFill/>
        </p:spPr>
        <p:txBody>
          <a:bodyPr wrap="square">
            <a:spAutoFit/>
          </a:bodyPr>
          <a:lstStyle/>
          <a:p>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5) Ist die Individualbesteuerung überhaupt nötig mit Blick auf die Kantone?</a:t>
            </a:r>
            <a:b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b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Befürworter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Ja. Die Individualbesteuerung muss auf allen drei Staatsebenen eingeführt werden. Zwar behaupten die Kantone, sie hätten das Problem gelöst: Dank Splittingmodellen und tariflichen Massnahmen müssten verheiratete Paare bei ihnen nicht mehr bezahlen als unverheiratete. Aber je nach Kanton triff das nicht zu.</a:t>
            </a:r>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endPar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a:p>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Gegner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Nein. Die Kantone haben das Problem mit der Heiratsstrafe bereits gelöst. Nur der Bund ist säumig. Deshalb soll der Bund jetzt nicht das ganze System – auch in den Kantonen – umkrempeln.</a:t>
            </a:r>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endPar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p:txBody>
      </p:sp>
      <p:sp>
        <p:nvSpPr>
          <p:cNvPr id="10" name="Titel 1">
            <a:extLst>
              <a:ext uri="{FF2B5EF4-FFF2-40B4-BE49-F238E27FC236}">
                <a16:creationId xmlns:a16="http://schemas.microsoft.com/office/drawing/2014/main" id="{2AACA3E2-2039-5587-2A1C-3B43553B2968}"/>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Mögliche Lösung zu Leitfrage 5</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2757572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587708-15EA-265E-1C0B-3C24ABB0E09A}"/>
            </a:ext>
          </a:extLst>
        </p:cNvPr>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9E4FD17D-5900-AA2C-969E-76B5D6A78ED2}"/>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9E4FD17D-5900-AA2C-969E-76B5D6A78ED2}"/>
                  </a:ext>
                </a:extLst>
              </p:cNvPr>
              <p:cNvPicPr/>
              <p:nvPr/>
            </p:nvPicPr>
            <p:blipFill>
              <a:blip r:embed="rId3"/>
              <a:stretch>
                <a:fillRect/>
              </a:stretch>
            </p:blipFill>
            <p:spPr>
              <a:xfrm>
                <a:off x="583048" y="-776406"/>
                <a:ext cx="36000" cy="36000"/>
              </a:xfrm>
              <a:prstGeom prst="rect">
                <a:avLst/>
              </a:prstGeom>
            </p:spPr>
          </p:pic>
        </mc:Fallback>
      </mc:AlternateContent>
      <p:sp>
        <p:nvSpPr>
          <p:cNvPr id="9" name="Textfeld 8">
            <a:extLst>
              <a:ext uri="{FF2B5EF4-FFF2-40B4-BE49-F238E27FC236}">
                <a16:creationId xmlns:a16="http://schemas.microsoft.com/office/drawing/2014/main" id="{DF081ED3-F3B5-FEC2-BCA0-9D7C8F6B952D}"/>
              </a:ext>
            </a:extLst>
          </p:cNvPr>
          <p:cNvSpPr txBox="1"/>
          <p:nvPr/>
        </p:nvSpPr>
        <p:spPr>
          <a:xfrm>
            <a:off x="937262" y="1830685"/>
            <a:ext cx="10690445" cy="2631490"/>
          </a:xfrm>
          <a:prstGeom prst="rect">
            <a:avLst/>
          </a:prstGeom>
          <a:noFill/>
        </p:spPr>
        <p:txBody>
          <a:bodyPr wrap="square">
            <a:spAutoFit/>
          </a:bodyPr>
          <a:lstStyle/>
          <a:p>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6) Wird der administrative Aufwand durch die Individualbesteuerung grösser?</a:t>
            </a:r>
            <a:b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endPar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a:p>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Befürworter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Nein. Nur initial wird ein überschaubarer Mehraufwand anfallen. Langfristig führt die Individualbesteuerung nicht zu einem administrativen Mehraufwand – insbesondere aufgrund von Digitalisierung und Automatisierung in den Verwaltungen.</a:t>
            </a:r>
          </a:p>
          <a:p>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r>
              <a:rPr lang="de-CH" sz="1500"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Gegner</a:t>
            </a:r>
            <a: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Ja. Die Individualbesteuerung ist ein Bürokratiemonster. Es müssen viele neue Stellen in den Verwaltungen geschaffen werden, um dem massiven Mehraufwand gerecht zu werden. Nur ein kleiner Teil der Arbeit fällt durch die Digitalisierung weg.</a:t>
            </a:r>
            <a:br>
              <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br>
            <a:endParaRPr lang="de-CH" sz="1500"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p:txBody>
      </p:sp>
      <p:sp>
        <p:nvSpPr>
          <p:cNvPr id="10" name="Titel 1">
            <a:extLst>
              <a:ext uri="{FF2B5EF4-FFF2-40B4-BE49-F238E27FC236}">
                <a16:creationId xmlns:a16="http://schemas.microsoft.com/office/drawing/2014/main" id="{24009858-F723-5894-B3A4-61734E252850}"/>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Mögliche Lösung zu Leitfrage 6</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6946126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EF070-625C-041A-B0ED-933794BEECC7}"/>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8DFBFAF0-26A2-6295-8E08-86664B5C9CFD}"/>
              </a:ext>
            </a:extLst>
          </p:cNvPr>
          <p:cNvSpPr/>
          <p:nvPr/>
        </p:nvSpPr>
        <p:spPr>
          <a:xfrm>
            <a:off x="838198" y="1807865"/>
            <a:ext cx="10515599" cy="1908215"/>
          </a:xfrm>
          <a:prstGeom prst="rect">
            <a:avLst/>
          </a:prstGeom>
        </p:spPr>
        <p:txBody>
          <a:bodyPr wrap="square">
            <a:spAutoFit/>
          </a:bodyPr>
          <a:lstStyle/>
          <a:p>
            <a:pPr>
              <a:spcBef>
                <a:spcPts val="200"/>
              </a:spcBef>
              <a:spcAft>
                <a:spcPts val="200"/>
              </a:spcAft>
            </a:pPr>
            <a:r>
              <a:rPr lang="de-DE" b="1" dirty="0">
                <a:latin typeface="bs Thomas Sans 1 Light" panose="00000400000000000000" pitchFamily="50" charset="0"/>
                <a:ea typeface="bs Thomas Sans 1 Light" panose="00000400000000000000" pitchFamily="50" charset="0"/>
                <a:cs typeface="Arial" panose="020B0604020202020204" pitchFamily="34" charset="0"/>
              </a:rPr>
              <a:t>Zwischenreflexion vor der definitiven Entscheidung</a:t>
            </a:r>
          </a:p>
          <a:p>
            <a:pPr>
              <a:spcBef>
                <a:spcPts val="200"/>
              </a:spcBef>
              <a:spcAft>
                <a:spcPts val="200"/>
              </a:spcAft>
            </a:pPr>
            <a:endPar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a:p>
            <a:pPr>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Welche Informationen fehlen Ihnen noch, damit sie definitiv eine Entscheidung Pro oder Contra treffen und damit eine definitive Position einnehmen können?</a:t>
            </a:r>
          </a:p>
          <a:p>
            <a:pPr>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Halten Sie die offenen Punkte zuerst in Einzelarbeit fest. Diskutieren Sie diese </a:t>
            </a:r>
            <a:r>
              <a:rPr lang="de-DE" dirty="0" err="1">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anschliessend</a:t>
            </a: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in Gruppen.</a:t>
            </a:r>
          </a:p>
        </p:txBody>
      </p:sp>
      <p:sp>
        <p:nvSpPr>
          <p:cNvPr id="8" name="Titel 1">
            <a:extLst>
              <a:ext uri="{FF2B5EF4-FFF2-40B4-BE49-F238E27FC236}">
                <a16:creationId xmlns:a16="http://schemas.microsoft.com/office/drawing/2014/main" id="{F230C23F-049D-EACF-FB64-3F1C10572EC0}"/>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Auftrag 3</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3354859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2172133"/>
          </a:xfrm>
          <a:prstGeom prst="rect">
            <a:avLst/>
          </a:prstGeom>
        </p:spPr>
        <p:txBody>
          <a:bodyPr wrap="square">
            <a:spAutoFit/>
          </a:bodyPr>
          <a:lstStyle/>
          <a:p>
            <a:pPr marL="342900" indent="-342900">
              <a:lnSpc>
                <a:spcPct val="150000"/>
              </a:lnSpc>
              <a:spcBef>
                <a:spcPts val="1800"/>
              </a:spcBef>
              <a:buFont typeface="+mj-lt"/>
              <a:buAutoNum type="alphaLcPeriod"/>
            </a:pPr>
            <a:r>
              <a:rPr lang="de-CH" dirty="0">
                <a:solidFill>
                  <a:schemeClr val="bg2">
                    <a:lumMod val="10000"/>
                  </a:schemeClr>
                </a:solidFill>
                <a:effectLst/>
                <a:latin typeface="bs Thomas Sans 1 Light" panose="00000400000000000000" pitchFamily="50" charset="0"/>
                <a:ea typeface="bs Thomas Sans 1 Light" panose="00000400000000000000" pitchFamily="50" charset="0"/>
              </a:rPr>
              <a:t>Wie lautet Ihr Entscheid?</a:t>
            </a:r>
            <a:br>
              <a:rPr lang="de-CH" dirty="0">
                <a:solidFill>
                  <a:schemeClr val="bg2">
                    <a:lumMod val="10000"/>
                  </a:schemeClr>
                </a:solidFill>
                <a:effectLst/>
                <a:latin typeface="bs Thomas Sans 1 Light" panose="00000400000000000000" pitchFamily="50" charset="0"/>
                <a:ea typeface="bs Thomas Sans 1 Light" panose="00000400000000000000" pitchFamily="50" charset="0"/>
              </a:rPr>
            </a:br>
            <a:r>
              <a:rPr lang="de-CH" dirty="0">
                <a:solidFill>
                  <a:schemeClr val="bg2">
                    <a:lumMod val="10000"/>
                  </a:schemeClr>
                </a:solidFill>
                <a:latin typeface="bs Thomas Sans 1 Light" panose="00000400000000000000" pitchFamily="50" charset="0"/>
                <a:ea typeface="bs Thomas Sans 1 Light" panose="00000400000000000000" pitchFamily="50" charset="0"/>
              </a:rPr>
              <a:t>Ja </a:t>
            </a:r>
            <a:r>
              <a:rPr lang="de-DE" dirty="0">
                <a:solidFill>
                  <a:schemeClr val="bg2">
                    <a:lumMod val="10000"/>
                  </a:schemeClr>
                </a:solidFill>
              </a:rPr>
              <a:t>–</a:t>
            </a:r>
            <a:r>
              <a:rPr lang="de-CH" dirty="0">
                <a:solidFill>
                  <a:schemeClr val="bg2">
                    <a:lumMod val="10000"/>
                  </a:schemeClr>
                </a:solidFill>
                <a:latin typeface="bs Thomas Sans 1 Light" panose="00000400000000000000" pitchFamily="50" charset="0"/>
                <a:ea typeface="bs Thomas Sans 1 Light" panose="00000400000000000000" pitchFamily="50" charset="0"/>
              </a:rPr>
              <a:t> Nein </a:t>
            </a:r>
            <a:r>
              <a:rPr lang="de-DE" dirty="0">
                <a:solidFill>
                  <a:schemeClr val="bg2">
                    <a:lumMod val="10000"/>
                  </a:schemeClr>
                </a:solidFill>
              </a:rPr>
              <a:t>– </a:t>
            </a:r>
            <a:r>
              <a:rPr lang="de-CH" dirty="0">
                <a:solidFill>
                  <a:schemeClr val="bg2">
                    <a:lumMod val="10000"/>
                  </a:schemeClr>
                </a:solidFill>
                <a:latin typeface="bs Thomas Sans 1 Light" panose="00000400000000000000" pitchFamily="50" charset="0"/>
                <a:ea typeface="bs Thomas Sans 1 Light" panose="00000400000000000000" pitchFamily="50" charset="0"/>
              </a:rPr>
              <a:t>Enthaltung</a:t>
            </a:r>
            <a:endParaRPr lang="de-CH" dirty="0">
              <a:solidFill>
                <a:schemeClr val="bg2">
                  <a:lumMod val="10000"/>
                </a:schemeClr>
              </a:solidFill>
              <a:effectLst/>
              <a:latin typeface="bs Thomas Sans 1 Light" panose="00000400000000000000" pitchFamily="50" charset="0"/>
              <a:ea typeface="bs Thomas Sans 1 Light" panose="00000400000000000000" pitchFamily="50" charset="0"/>
            </a:endParaRPr>
          </a:p>
          <a:p>
            <a:pPr marL="342900" indent="-342900">
              <a:lnSpc>
                <a:spcPct val="150000"/>
              </a:lnSpc>
              <a:spcBef>
                <a:spcPts val="1800"/>
              </a:spcBef>
              <a:buFont typeface="+mj-lt"/>
              <a:buAutoNum type="alphaLcPeriod" startAt="2"/>
            </a:pPr>
            <a:r>
              <a:rPr lang="de-CH" dirty="0">
                <a:solidFill>
                  <a:schemeClr val="bg2">
                    <a:lumMod val="10000"/>
                  </a:schemeClr>
                </a:solidFill>
                <a:effectLst/>
                <a:latin typeface="bs Thomas Sans 1 Light" panose="00000400000000000000" pitchFamily="50" charset="0"/>
                <a:ea typeface="bs Thomas Sans 1 Light" panose="00000400000000000000" pitchFamily="50" charset="0"/>
              </a:rPr>
              <a:t>Hat die Auseinandersetzung Ihre Einstellungen, Meinungen oder Ansichten geändert?</a:t>
            </a:r>
          </a:p>
          <a:p>
            <a:pPr marL="342900" indent="-342900">
              <a:lnSpc>
                <a:spcPct val="150000"/>
              </a:lnSpc>
              <a:spcBef>
                <a:spcPts val="1800"/>
              </a:spcBef>
              <a:buFont typeface="+mj-lt"/>
              <a:buAutoNum type="alphaLcPeriod" startAt="2"/>
            </a:pPr>
            <a:r>
              <a:rPr lang="de-CH" dirty="0">
                <a:solidFill>
                  <a:schemeClr val="bg2">
                    <a:lumMod val="10000"/>
                  </a:schemeClr>
                </a:solidFill>
                <a:effectLst/>
                <a:latin typeface="bs Thomas Sans 1 Light" panose="00000400000000000000" pitchFamily="50" charset="0"/>
                <a:ea typeface="bs Thomas Sans 1 Light" panose="00000400000000000000" pitchFamily="50" charset="0"/>
              </a:rPr>
              <a:t>Welche neuen Erkenntnisse konnten Sie gewinnen?</a:t>
            </a:r>
            <a:endParaRPr lang="de-DE" i="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p:txBody>
      </p:sp>
      <p:sp>
        <p:nvSpPr>
          <p:cNvPr id="12" name="Titel 1">
            <a:extLst>
              <a:ext uri="{FF2B5EF4-FFF2-40B4-BE49-F238E27FC236}">
                <a16:creationId xmlns:a16="http://schemas.microsoft.com/office/drawing/2014/main" id="{3C7EB371-19B8-42F7-4A39-44CFB4DE074A}"/>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Entscheid und Rückblick</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3349858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2">
            <a:extLst>
              <a:ext uri="{FF2B5EF4-FFF2-40B4-BE49-F238E27FC236}">
                <a16:creationId xmlns:a16="http://schemas.microsoft.com/office/drawing/2014/main" id="{9BE0386F-A0F1-F5B1-32A2-1B0FA25FC27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pic>
        <p:nvPicPr>
          <p:cNvPr id="7" name="Grafik 6" descr="Klappe">
            <a:hlinkClick r:id="rId2"/>
            <a:extLst>
              <a:ext uri="{FF2B5EF4-FFF2-40B4-BE49-F238E27FC236}">
                <a16:creationId xmlns:a16="http://schemas.microsoft.com/office/drawing/2014/main" id="{754DBF65-9E64-12AD-1B11-EF40D80B955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199" y="1889267"/>
            <a:ext cx="816700" cy="816700"/>
          </a:xfrm>
          <a:prstGeom prst="rect">
            <a:avLst/>
          </a:prstGeom>
        </p:spPr>
      </p:pic>
      <p:pic>
        <p:nvPicPr>
          <p:cNvPr id="8" name="Grafik 7" descr="Klappe">
            <a:hlinkClick r:id="rId5"/>
            <a:extLst>
              <a:ext uri="{FF2B5EF4-FFF2-40B4-BE49-F238E27FC236}">
                <a16:creationId xmlns:a16="http://schemas.microsoft.com/office/drawing/2014/main" id="{D741581C-BDF3-9C54-AC18-CE8309F69C5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199" y="4639402"/>
            <a:ext cx="816700" cy="816700"/>
          </a:xfrm>
          <a:prstGeom prst="rect">
            <a:avLst/>
          </a:prstGeom>
        </p:spPr>
      </p:pic>
      <p:sp>
        <p:nvSpPr>
          <p:cNvPr id="9" name="Rechteck 8">
            <a:extLst>
              <a:ext uri="{FF2B5EF4-FFF2-40B4-BE49-F238E27FC236}">
                <a16:creationId xmlns:a16="http://schemas.microsoft.com/office/drawing/2014/main" id="{39674F63-E1D2-AD66-8148-BD96FD838D38}"/>
              </a:ext>
            </a:extLst>
          </p:cNvPr>
          <p:cNvSpPr/>
          <p:nvPr/>
        </p:nvSpPr>
        <p:spPr>
          <a:xfrm>
            <a:off x="1686040" y="1820564"/>
            <a:ext cx="9426555" cy="954107"/>
          </a:xfrm>
          <a:prstGeom prst="rect">
            <a:avLst/>
          </a:prstGeom>
        </p:spPr>
        <p:txBody>
          <a:bodyPr wrap="square">
            <a:spAutoFit/>
          </a:bodyPr>
          <a:lstStyle/>
          <a:p>
            <a:r>
              <a:rPr lang="de-DE" sz="1400" b="1" dirty="0">
                <a:solidFill>
                  <a:srgbClr val="000000"/>
                </a:solidFill>
                <a:latin typeface="Arial" panose="020B0604020202020204" pitchFamily="34" charset="0"/>
                <a:cs typeface="Arial" panose="020B0604020202020204" pitchFamily="34" charset="0"/>
              </a:rPr>
              <a:t>Befürworter:</a:t>
            </a:r>
          </a:p>
          <a:p>
            <a:r>
              <a:rPr lang="de-DE" sz="1400" dirty="0">
                <a:solidFill>
                  <a:srgbClr val="000000"/>
                </a:solidFill>
                <a:latin typeface="Arial" panose="020B0604020202020204" pitchFamily="34" charset="0"/>
                <a:cs typeface="Arial" panose="020B0604020202020204" pitchFamily="34" charset="0"/>
              </a:rPr>
              <a:t>SRF Tagesschau vom 13.01.2026: Hauptausgabe. Zürich: Schweizer Radio und Fernsehen: </a:t>
            </a:r>
          </a:p>
          <a:p>
            <a:r>
              <a:rPr lang="de-DE" sz="1400" dirty="0">
                <a:solidFill>
                  <a:srgbClr val="000000"/>
                </a:solidFill>
                <a:latin typeface="Arial" panose="020B0604020202020204" pitchFamily="34" charset="0"/>
                <a:cs typeface="Arial" panose="020B0604020202020204" pitchFamily="34" charset="0"/>
                <a:hlinkClick r:id="rId2"/>
              </a:rPr>
              <a:t>https://www.srf.ch/play/tv/tagesschau/video/tagesschau-vom-13-01-2026-hauptausgabe?urn=urn:srf:video:06c36ccd-f2ab-4ed9-80a8-7c5a56fcd44e</a:t>
            </a:r>
            <a:r>
              <a:rPr lang="de-DE" sz="1400" dirty="0">
                <a:solidFill>
                  <a:srgbClr val="000000"/>
                </a:solidFill>
                <a:latin typeface="Arial" panose="020B0604020202020204" pitchFamily="34" charset="0"/>
                <a:cs typeface="Arial" panose="020B0604020202020204" pitchFamily="34" charset="0"/>
              </a:rPr>
              <a:t> (Zugriff: 13.01.2026)</a:t>
            </a:r>
            <a:endParaRPr lang="de-DE" sz="1400" dirty="0">
              <a:solidFill>
                <a:srgbClr val="000000"/>
              </a:solidFill>
              <a:highlight>
                <a:srgbClr val="FFFF00"/>
              </a:highlight>
              <a:latin typeface="Arial" panose="020B0604020202020204" pitchFamily="34" charset="0"/>
              <a:cs typeface="Arial" panose="020B0604020202020204" pitchFamily="34" charset="0"/>
            </a:endParaRPr>
          </a:p>
        </p:txBody>
      </p:sp>
      <p:sp>
        <p:nvSpPr>
          <p:cNvPr id="10" name="Rechteck 9">
            <a:extLst>
              <a:ext uri="{FF2B5EF4-FFF2-40B4-BE49-F238E27FC236}">
                <a16:creationId xmlns:a16="http://schemas.microsoft.com/office/drawing/2014/main" id="{8C7F6494-DD4A-DBCB-57D2-5545378CE5AE}"/>
              </a:ext>
            </a:extLst>
          </p:cNvPr>
          <p:cNvSpPr/>
          <p:nvPr/>
        </p:nvSpPr>
        <p:spPr>
          <a:xfrm>
            <a:off x="1686039" y="4570699"/>
            <a:ext cx="9280198" cy="954107"/>
          </a:xfrm>
          <a:prstGeom prst="rect">
            <a:avLst/>
          </a:prstGeom>
        </p:spPr>
        <p:txBody>
          <a:bodyPr wrap="square">
            <a:spAutoFit/>
          </a:bodyPr>
          <a:lstStyle/>
          <a:p>
            <a:r>
              <a:rPr lang="de-DE" sz="1400" b="1" dirty="0">
                <a:solidFill>
                  <a:srgbClr val="000000"/>
                </a:solidFill>
                <a:latin typeface="Arial" panose="020B0604020202020204" pitchFamily="34" charset="0"/>
                <a:cs typeface="Arial" panose="020B0604020202020204" pitchFamily="34" charset="0"/>
              </a:rPr>
              <a:t>Gegner:</a:t>
            </a:r>
          </a:p>
          <a:p>
            <a:r>
              <a:rPr lang="de-DE" sz="1400" dirty="0">
                <a:solidFill>
                  <a:srgbClr val="000000"/>
                </a:solidFill>
                <a:latin typeface="Arial" panose="020B0604020202020204" pitchFamily="34" charset="0"/>
                <a:cs typeface="Arial" panose="020B0604020202020204" pitchFamily="34" charset="0"/>
              </a:rPr>
              <a:t>SRF Tagesschau vom 20.01.2026: Hauptausgabe. Zürich: Schweizer Radio und Fernsehen: </a:t>
            </a:r>
          </a:p>
          <a:p>
            <a:r>
              <a:rPr lang="de-DE" sz="1400" dirty="0">
                <a:solidFill>
                  <a:srgbClr val="000000"/>
                </a:solidFill>
                <a:latin typeface="Arial" panose="020B0604020202020204" pitchFamily="34" charset="0"/>
                <a:cs typeface="Arial" panose="020B0604020202020204" pitchFamily="34" charset="0"/>
                <a:hlinkClick r:id="rId5"/>
              </a:rPr>
              <a:t>https://www.srf.ch/play/tv/tagesschau/video/tagesschau-vom-20-01-2026-hauptausgabe?urn=urn:srf:video:05da5768-4199-4d3b-abc1-b9f25b01fa8d</a:t>
            </a:r>
            <a:r>
              <a:rPr lang="de-DE" sz="1400" dirty="0">
                <a:solidFill>
                  <a:srgbClr val="000000"/>
                </a:solidFill>
                <a:latin typeface="Arial" panose="020B0604020202020204" pitchFamily="34" charset="0"/>
                <a:cs typeface="Arial" panose="020B0604020202020204" pitchFamily="34" charset="0"/>
              </a:rPr>
              <a:t> (Zugriff: 22.01.2026)</a:t>
            </a:r>
            <a:endParaRPr lang="de-DE" sz="1400" dirty="0">
              <a:solidFill>
                <a:srgbClr val="000000"/>
              </a:solidFill>
              <a:highlight>
                <a:srgbClr val="FFFF00"/>
              </a:highlight>
              <a:latin typeface="Arial" panose="020B0604020202020204" pitchFamily="34" charset="0"/>
              <a:cs typeface="Arial" panose="020B0604020202020204" pitchFamily="34" charset="0"/>
            </a:endParaRPr>
          </a:p>
        </p:txBody>
      </p:sp>
      <p:pic>
        <p:nvPicPr>
          <p:cNvPr id="6" name="Grafik 5" descr="Klappe">
            <a:hlinkClick r:id="rId6"/>
            <a:extLst>
              <a:ext uri="{FF2B5EF4-FFF2-40B4-BE49-F238E27FC236}">
                <a16:creationId xmlns:a16="http://schemas.microsoft.com/office/drawing/2014/main" id="{2D8A4460-6B24-AA7C-4547-DB767981C79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199" y="3264334"/>
            <a:ext cx="816700" cy="816700"/>
          </a:xfrm>
          <a:prstGeom prst="rect">
            <a:avLst/>
          </a:prstGeom>
        </p:spPr>
      </p:pic>
      <p:sp>
        <p:nvSpPr>
          <p:cNvPr id="11" name="Rechteck 10">
            <a:extLst>
              <a:ext uri="{FF2B5EF4-FFF2-40B4-BE49-F238E27FC236}">
                <a16:creationId xmlns:a16="http://schemas.microsoft.com/office/drawing/2014/main" id="{F6384979-FA34-8FE3-454A-6B32DA3909C4}"/>
              </a:ext>
            </a:extLst>
          </p:cNvPr>
          <p:cNvSpPr/>
          <p:nvPr/>
        </p:nvSpPr>
        <p:spPr>
          <a:xfrm>
            <a:off x="1686039" y="3303352"/>
            <a:ext cx="9280198" cy="738664"/>
          </a:xfrm>
          <a:prstGeom prst="rect">
            <a:avLst/>
          </a:prstGeom>
        </p:spPr>
        <p:txBody>
          <a:bodyPr wrap="square">
            <a:spAutoFit/>
          </a:bodyPr>
          <a:lstStyle/>
          <a:p>
            <a:r>
              <a:rPr lang="de-DE" sz="1400" dirty="0">
                <a:solidFill>
                  <a:srgbClr val="000000"/>
                </a:solidFill>
                <a:latin typeface="Arial" panose="020B0604020202020204" pitchFamily="34" charset="0"/>
                <a:cs typeface="Arial" panose="020B0604020202020204" pitchFamily="34" charset="0"/>
              </a:rPr>
              <a:t>SRF Tagesschau vom 13.01.2026: Hauptausgabe. Zürich: Schweizer Radio und Fernsehen: </a:t>
            </a:r>
          </a:p>
          <a:p>
            <a:r>
              <a:rPr lang="de-DE" sz="1400" dirty="0">
                <a:solidFill>
                  <a:srgbClr val="000000"/>
                </a:solidFill>
                <a:latin typeface="Arial" panose="020B0604020202020204" pitchFamily="34" charset="0"/>
                <a:cs typeface="Arial" panose="020B0604020202020204" pitchFamily="34" charset="0"/>
                <a:hlinkClick r:id="rId6"/>
              </a:rPr>
              <a:t>https://www.srf.ch/play/tv/tagesschau/video/tagesschau-vom-15-01-2026-hauptausgabe?urn=urn:srf:video:831c0623-af34-4efc-a53d-95a9d2b6a6b7</a:t>
            </a:r>
            <a:r>
              <a:rPr lang="de-DE" sz="1400" dirty="0">
                <a:solidFill>
                  <a:srgbClr val="000000"/>
                </a:solidFill>
                <a:latin typeface="Arial" panose="020B0604020202020204" pitchFamily="34" charset="0"/>
                <a:cs typeface="Arial" panose="020B0604020202020204" pitchFamily="34" charset="0"/>
              </a:rPr>
              <a:t> (Zugriff: 20.01.2026)</a:t>
            </a:r>
            <a:endParaRPr lang="de-DE" sz="1400" dirty="0">
              <a:solidFill>
                <a:srgbClr val="000000"/>
              </a:solidFill>
              <a:highlight>
                <a:srgbClr val="FFFF00"/>
              </a:highlight>
              <a:latin typeface="Arial" panose="020B0604020202020204" pitchFamily="34" charset="0"/>
              <a:cs typeface="Arial" panose="020B0604020202020204" pitchFamily="34" charset="0"/>
            </a:endParaRPr>
          </a:p>
        </p:txBody>
      </p:sp>
      <p:sp>
        <p:nvSpPr>
          <p:cNvPr id="12" name="Titel 1">
            <a:extLst>
              <a:ext uri="{FF2B5EF4-FFF2-40B4-BE49-F238E27FC236}">
                <a16:creationId xmlns:a16="http://schemas.microsoft.com/office/drawing/2014/main" id="{DAC3D340-3AD7-ACB1-308F-339E8217AEE8}"/>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Einstieg</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1648896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688124E-E0E9-EB8B-3ED3-203059B949AC}"/>
              </a:ext>
            </a:extLst>
          </p:cNvPr>
          <p:cNvSpPr>
            <a:spLocks noGrp="1"/>
          </p:cNvSpPr>
          <p:nvPr>
            <p:ph idx="1"/>
          </p:nvPr>
        </p:nvSpPr>
        <p:spPr>
          <a:xfrm>
            <a:off x="838200" y="3286897"/>
            <a:ext cx="10515600" cy="2890065"/>
          </a:xfrm>
        </p:spPr>
        <p:txBody>
          <a:bodyPr anchor="b">
            <a:normAutofit/>
          </a:bodyPr>
          <a:lstStyle/>
          <a:p>
            <a:pPr marL="0" indent="0">
              <a:buNone/>
            </a:pPr>
            <a:r>
              <a:rPr lang="de-DE" sz="1200" b="1" dirty="0">
                <a:solidFill>
                  <a:schemeClr val="bg2">
                    <a:lumMod val="10000"/>
                  </a:schemeClr>
                </a:solidFill>
                <a:latin typeface="bs Thomas Sans 1 Light" panose="00000400000000000000" pitchFamily="50" charset="0"/>
                <a:ea typeface="bs Thomas Sans 1 Light" panose="00000400000000000000" pitchFamily="50" charset="0"/>
              </a:rPr>
              <a:t>Alle Rechte vorbehalten</a:t>
            </a:r>
          </a:p>
          <a:p>
            <a:pPr marL="0" indent="0">
              <a:buNone/>
            </a:pP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Ohne Genehmigung des Herausgebers ist es nicht gestattet, das Werk oder Teile daraus in irgendeiner Form zu reproduzieren.</a:t>
            </a:r>
          </a:p>
          <a:p>
            <a:pPr marL="0" indent="0">
              <a:buNone/>
            </a:pPr>
            <a:r>
              <a:rPr lang="de-DE" sz="1200" b="1" dirty="0">
                <a:solidFill>
                  <a:schemeClr val="bg2">
                    <a:lumMod val="10000"/>
                  </a:schemeClr>
                </a:solidFill>
                <a:latin typeface="bs Thomas Sans 1 Light" panose="00000400000000000000" pitchFamily="50" charset="0"/>
                <a:ea typeface="bs Thomas Sans 1 Light" panose="00000400000000000000" pitchFamily="50" charset="0"/>
              </a:rPr>
              <a:t>Haftungsausschluss</a:t>
            </a:r>
          </a:p>
          <a:p>
            <a:pPr marL="0" indent="0">
              <a:buNone/>
            </a:pP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Trotz sorgfältiger inhaltlicher Kontrolle wird keine Haftung für die Richtigkeit, Vollständigkeit und Aktualität der Inhalte verlinkter Seiten übernommen. Die Verantwortung für diese Seiten liegt </a:t>
            </a:r>
            <a:r>
              <a:rPr lang="de-DE" sz="1200" dirty="0" err="1">
                <a:solidFill>
                  <a:schemeClr val="bg2">
                    <a:lumMod val="10000"/>
                  </a:schemeClr>
                </a:solidFill>
                <a:latin typeface="bs Thomas Sans 1 Light" panose="00000400000000000000" pitchFamily="50" charset="0"/>
                <a:ea typeface="bs Thomas Sans 1 Light" panose="00000400000000000000" pitchFamily="50" charset="0"/>
              </a:rPr>
              <a:t>ausschliesslich</a:t>
            </a: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 bei deren Betreibern.</a:t>
            </a:r>
          </a:p>
          <a:p>
            <a:pPr marL="0" indent="0">
              <a:buNone/>
            </a:pP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 </a:t>
            </a:r>
            <a:r>
              <a:rPr lang="de-DE" sz="1200" dirty="0" err="1">
                <a:solidFill>
                  <a:schemeClr val="bg2">
                    <a:lumMod val="10000"/>
                  </a:schemeClr>
                </a:solidFill>
                <a:latin typeface="bs Thomas Sans 1 Light" panose="00000400000000000000" pitchFamily="50" charset="0"/>
                <a:ea typeface="bs Thomas Sans 1 Light" panose="00000400000000000000" pitchFamily="50" charset="0"/>
              </a:rPr>
              <a:t>by</a:t>
            </a: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 Westermann Schweiz AG</a:t>
            </a:r>
          </a:p>
          <a:p>
            <a:pPr marL="0" indent="0">
              <a:buNone/>
            </a:pPr>
            <a:r>
              <a:rPr lang="de-DE" sz="1200" b="1" dirty="0">
                <a:solidFill>
                  <a:schemeClr val="bg2">
                    <a:lumMod val="10000"/>
                  </a:schemeClr>
                </a:solidFill>
                <a:latin typeface="bs Thomas Sans 1 Light" panose="00000400000000000000" pitchFamily="50" charset="0"/>
                <a:ea typeface="bs Thomas Sans 1 Light" panose="00000400000000000000" pitchFamily="50" charset="0"/>
              </a:rPr>
              <a:t>Layout und Cover </a:t>
            </a:r>
            <a:br>
              <a:rPr lang="de-DE" sz="1200" dirty="0">
                <a:solidFill>
                  <a:schemeClr val="bg2">
                    <a:lumMod val="10000"/>
                  </a:schemeClr>
                </a:solidFill>
                <a:latin typeface="bs Thomas Sans 1 Light" panose="00000400000000000000" pitchFamily="50" charset="0"/>
                <a:ea typeface="bs Thomas Sans 1 Light" panose="00000400000000000000" pitchFamily="50" charset="0"/>
              </a:rPr>
            </a:b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Westermann Schweiz AG, CH-Schaffhausen</a:t>
            </a:r>
          </a:p>
          <a:p>
            <a:pPr marL="0" indent="0">
              <a:buNone/>
            </a:pP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Januar 2026</a:t>
            </a:r>
          </a:p>
          <a:p>
            <a:pPr marL="0" indent="0">
              <a:buNone/>
            </a:pPr>
            <a:r>
              <a:rPr lang="de-DE" sz="1200" b="1" dirty="0">
                <a:solidFill>
                  <a:schemeClr val="bg2">
                    <a:lumMod val="10000"/>
                  </a:schemeClr>
                </a:solidFill>
                <a:latin typeface="bs Thomas Sans 1 Light" panose="00000400000000000000" pitchFamily="50" charset="0"/>
                <a:ea typeface="bs Thomas Sans 1 Light" panose="00000400000000000000" pitchFamily="50" charset="0"/>
              </a:rPr>
              <a:t>Westermann Schweiz AG </a:t>
            </a: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 </a:t>
            </a:r>
            <a:r>
              <a:rPr lang="de-DE" sz="1200" dirty="0" err="1">
                <a:solidFill>
                  <a:schemeClr val="bg2">
                    <a:lumMod val="10000"/>
                  </a:schemeClr>
                </a:solidFill>
                <a:latin typeface="bs Thomas Sans 1 Light" panose="00000400000000000000" pitchFamily="50" charset="0"/>
                <a:ea typeface="bs Thomas Sans 1 Light" panose="00000400000000000000" pitchFamily="50" charset="0"/>
              </a:rPr>
              <a:t>Breitwiesenstrasse</a:t>
            </a: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 9 | CH-8207 Schaffhausen | Telefon +41 71 845 20 10 | info@klv.ch | www.klv.ch</a:t>
            </a:r>
          </a:p>
        </p:txBody>
      </p:sp>
      <p:sp>
        <p:nvSpPr>
          <p:cNvPr id="6" name="Inhaltsplatzhalter 1">
            <a:extLst>
              <a:ext uri="{FF2B5EF4-FFF2-40B4-BE49-F238E27FC236}">
                <a16:creationId xmlns:a16="http://schemas.microsoft.com/office/drawing/2014/main" id="{4853392D-3F6F-FBE0-9CE0-B95C5D59029D}"/>
              </a:ext>
            </a:extLst>
          </p:cNvPr>
          <p:cNvSpPr txBox="1">
            <a:spLocks/>
          </p:cNvSpPr>
          <p:nvPr/>
        </p:nvSpPr>
        <p:spPr>
          <a:xfrm>
            <a:off x="838200" y="681037"/>
            <a:ext cx="10515600" cy="19262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200" b="1" dirty="0">
                <a:solidFill>
                  <a:schemeClr val="bg2">
                    <a:lumMod val="10000"/>
                  </a:schemeClr>
                </a:solidFill>
                <a:latin typeface="bs Thomas Sans 1 Light" panose="00000400000000000000" pitchFamily="50" charset="0"/>
                <a:ea typeface="bs Thomas Sans 1 Light" panose="00000400000000000000" pitchFamily="50" charset="0"/>
              </a:rPr>
              <a:t>Qualitätsansprüche</a:t>
            </a:r>
          </a:p>
          <a:p>
            <a:pPr marL="0" indent="0">
              <a:buNone/>
            </a:pPr>
            <a:endParaRPr lang="de-DE" sz="1200" b="1" dirty="0">
              <a:solidFill>
                <a:schemeClr val="accent3">
                  <a:lumMod val="75000"/>
                </a:schemeClr>
              </a:solidFill>
              <a:latin typeface="bs Thomas Sans 1 Light" panose="00000400000000000000" pitchFamily="50" charset="0"/>
              <a:ea typeface="bs Thomas Sans 1 Light" panose="00000400000000000000" pitchFamily="50" charset="0"/>
            </a:endParaRPr>
          </a:p>
          <a:p>
            <a:pPr marL="0" indent="0">
              <a:buNone/>
            </a:pPr>
            <a:r>
              <a:rPr lang="de-DE" sz="1200" b="1" dirty="0">
                <a:solidFill>
                  <a:schemeClr val="bg2">
                    <a:lumMod val="10000"/>
                  </a:schemeClr>
                </a:solidFill>
                <a:latin typeface="bs Thomas Sans 1 Light" panose="00000400000000000000" pitchFamily="50" charset="0"/>
                <a:ea typeface="bs Thomas Sans 1 Light" panose="00000400000000000000" pitchFamily="50" charset="0"/>
              </a:rPr>
              <a:t>KLV</a:t>
            </a: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 steht für KLAR • </a:t>
            </a:r>
            <a:r>
              <a:rPr lang="de-DE" sz="1200" b="1" dirty="0">
                <a:solidFill>
                  <a:schemeClr val="bg2">
                    <a:lumMod val="10000"/>
                  </a:schemeClr>
                </a:solidFill>
                <a:latin typeface="bs Thomas Sans 1 Light" panose="00000400000000000000" pitchFamily="50" charset="0"/>
                <a:ea typeface="bs Thomas Sans 1 Light" panose="00000400000000000000" pitchFamily="50" charset="0"/>
              </a:rPr>
              <a:t>L</a:t>
            </a: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ÖSUNGSORIENTIERT • </a:t>
            </a:r>
            <a:r>
              <a:rPr lang="de-DE" sz="1200" b="1" dirty="0">
                <a:solidFill>
                  <a:schemeClr val="bg2">
                    <a:lumMod val="10000"/>
                  </a:schemeClr>
                </a:solidFill>
                <a:latin typeface="bs Thomas Sans 1 Light" panose="00000400000000000000" pitchFamily="50" charset="0"/>
                <a:ea typeface="bs Thomas Sans 1 Light" panose="00000400000000000000" pitchFamily="50" charset="0"/>
              </a:rPr>
              <a:t>V</a:t>
            </a: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ERSTÄNDLICH</a:t>
            </a:r>
          </a:p>
          <a:p>
            <a:pPr marL="0" indent="0">
              <a:buNone/>
            </a:pP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Wir freuen uns immer über Lob, konstruktive Kritik oder Hinweise auf Unstimmigkeiten. Ihr Feedback hilft uns dabei, unsere Materialien stetig weiter zu verbessern. Dafür herzlichen Dank! Bitte richten Sie diese an </a:t>
            </a:r>
            <a:r>
              <a:rPr lang="de-DE" sz="1200" dirty="0">
                <a:solidFill>
                  <a:schemeClr val="accent3">
                    <a:lumMod val="75000"/>
                  </a:schemeClr>
                </a:solidFill>
                <a:latin typeface="bs Thomas Sans 1 Light" panose="00000400000000000000" pitchFamily="50" charset="0"/>
                <a:ea typeface="bs Thomas Sans 1 Light" panose="00000400000000000000" pitchFamily="50" charset="0"/>
                <a:hlinkClick r:id="rId2"/>
              </a:rPr>
              <a:t>roman.capaul@unisg.ch</a:t>
            </a: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a:t>
            </a:r>
            <a:br>
              <a:rPr lang="de-DE" sz="1200" dirty="0">
                <a:solidFill>
                  <a:schemeClr val="accent3">
                    <a:lumMod val="75000"/>
                  </a:schemeClr>
                </a:solidFill>
                <a:latin typeface="bs Thomas Sans 1 Light" panose="00000400000000000000" pitchFamily="50" charset="0"/>
                <a:ea typeface="bs Thomas Sans 1 Light" panose="00000400000000000000" pitchFamily="50" charset="0"/>
              </a:rPr>
            </a:br>
            <a:endParaRPr lang="de-DE" sz="1200" dirty="0">
              <a:solidFill>
                <a:schemeClr val="bg2">
                  <a:lumMod val="10000"/>
                </a:schemeClr>
              </a:solidFill>
              <a:latin typeface="bs Thomas Sans 1 Light" panose="00000400000000000000" pitchFamily="50" charset="0"/>
              <a:ea typeface="bs Thomas Sans 1 Light" panose="00000400000000000000" pitchFamily="50" charset="0"/>
            </a:endParaRPr>
          </a:p>
          <a:p>
            <a:pPr marL="0" indent="0">
              <a:buNone/>
            </a:pPr>
            <a:r>
              <a:rPr lang="de-DE" sz="1200" dirty="0">
                <a:solidFill>
                  <a:schemeClr val="bg2">
                    <a:lumMod val="10000"/>
                  </a:schemeClr>
                </a:solidFill>
                <a:latin typeface="bs Thomas Sans 1 Light" panose="00000400000000000000" pitchFamily="50" charset="0"/>
                <a:ea typeface="bs Thomas Sans 1 Light" panose="00000400000000000000" pitchFamily="50" charset="0"/>
              </a:rPr>
              <a:t>Wir wünschen Ihnen interessante Lektionen mit unseren Unterlagen. </a:t>
            </a:r>
          </a:p>
        </p:txBody>
      </p:sp>
      <p:cxnSp>
        <p:nvCxnSpPr>
          <p:cNvPr id="8" name="Gerader Verbinder 7">
            <a:extLst>
              <a:ext uri="{FF2B5EF4-FFF2-40B4-BE49-F238E27FC236}">
                <a16:creationId xmlns:a16="http://schemas.microsoft.com/office/drawing/2014/main" id="{252EACB0-5067-0288-613F-91ED57863AB0}"/>
              </a:ext>
            </a:extLst>
          </p:cNvPr>
          <p:cNvCxnSpPr>
            <a:cxnSpLocks/>
          </p:cNvCxnSpPr>
          <p:nvPr/>
        </p:nvCxnSpPr>
        <p:spPr>
          <a:xfrm>
            <a:off x="838199" y="963827"/>
            <a:ext cx="10515601" cy="0"/>
          </a:xfrm>
          <a:prstGeom prst="line">
            <a:avLst/>
          </a:prstGeom>
          <a:ln w="127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7408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23663-A12B-D351-36C5-A40A9E569358}"/>
            </a:ext>
          </a:extLst>
        </p:cNvPr>
        <p:cNvGrpSpPr/>
        <p:nvPr/>
      </p:nvGrpSpPr>
      <p:grpSpPr>
        <a:xfrm>
          <a:off x="0" y="0"/>
          <a:ext cx="0" cy="0"/>
          <a:chOff x="0" y="0"/>
          <a:chExt cx="0" cy="0"/>
        </a:xfrm>
      </p:grpSpPr>
      <p:sp>
        <p:nvSpPr>
          <p:cNvPr id="2" name="Textfeld 1">
            <a:extLst>
              <a:ext uri="{FF2B5EF4-FFF2-40B4-BE49-F238E27FC236}">
                <a16:creationId xmlns:a16="http://schemas.microsoft.com/office/drawing/2014/main" id="{4F3F06E0-580E-546D-8DCB-01A4F86ECCC0}"/>
              </a:ext>
            </a:extLst>
          </p:cNvPr>
          <p:cNvSpPr txBox="1"/>
          <p:nvPr/>
        </p:nvSpPr>
        <p:spPr>
          <a:xfrm>
            <a:off x="838201" y="5720140"/>
            <a:ext cx="10590441" cy="430887"/>
          </a:xfrm>
          <a:prstGeom prst="rect">
            <a:avLst/>
          </a:prstGeom>
          <a:noFill/>
        </p:spPr>
        <p:txBody>
          <a:bodyPr wrap="square" rtlCol="0">
            <a:spAutoFit/>
          </a:bodyPr>
          <a:lstStyle/>
          <a:p>
            <a:r>
              <a:rPr lang="de-DE" sz="1050" i="1" baseline="30000" dirty="0">
                <a:solidFill>
                  <a:schemeClr val="bg1">
                    <a:lumMod val="65000"/>
                  </a:schemeClr>
                </a:solidFill>
                <a:latin typeface="bs Thomas Sans 1" panose="00000500000000000000" pitchFamily="50" charset="0"/>
                <a:ea typeface="bs Thomas Sans 1" panose="00000500000000000000" pitchFamily="50" charset="0"/>
              </a:rPr>
              <a:t>1</a:t>
            </a:r>
            <a:r>
              <a:rPr lang="de-DE" sz="1050" i="1" dirty="0">
                <a:solidFill>
                  <a:schemeClr val="bg1">
                    <a:lumMod val="65000"/>
                  </a:schemeClr>
                </a:solidFill>
                <a:latin typeface="bs Thomas Sans 1" panose="00000500000000000000" pitchFamily="50" charset="0"/>
                <a:ea typeface="bs Thomas Sans 1" panose="00000500000000000000" pitchFamily="50" charset="0"/>
              </a:rPr>
              <a:t>Bundesrat verabschiedet Botschaft zur Individualbesteuerung. Bern: Schweizerische Eidgenossenschaft, Der Bundesrat. Das Portal der Schweizer Regierung 21.02.2024: </a:t>
            </a:r>
            <a:r>
              <a:rPr lang="de-CH" sz="1050" i="1" dirty="0">
                <a:solidFill>
                  <a:schemeClr val="bg1">
                    <a:lumMod val="65000"/>
                  </a:schemeClr>
                </a:solidFill>
                <a:latin typeface="bs Thomas Sans 1" panose="00000500000000000000" pitchFamily="50" charset="0"/>
                <a:ea typeface="bs Thomas Sans 1" panose="00000500000000000000" pitchFamily="50" charset="0"/>
                <a:hlinkClick r:id="rId2">
                  <a:extLst>
                    <a:ext uri="{A12FA001-AC4F-418D-AE19-62706E023703}">
                      <ahyp:hlinkClr xmlns:ahyp="http://schemas.microsoft.com/office/drawing/2018/hyperlinkcolor" val="tx"/>
                    </a:ext>
                  </a:extLst>
                </a:hlinkClick>
              </a:rPr>
              <a:t>news.admin.ch/de/</a:t>
            </a:r>
            <a:r>
              <a:rPr lang="de-CH" sz="1050" i="1" dirty="0" err="1">
                <a:solidFill>
                  <a:schemeClr val="bg1">
                    <a:lumMod val="65000"/>
                  </a:schemeClr>
                </a:solidFill>
                <a:latin typeface="bs Thomas Sans 1" panose="00000500000000000000" pitchFamily="50" charset="0"/>
                <a:ea typeface="bs Thomas Sans 1" panose="00000500000000000000" pitchFamily="50" charset="0"/>
                <a:hlinkClick r:id="rId2">
                  <a:extLst>
                    <a:ext uri="{A12FA001-AC4F-418D-AE19-62706E023703}">
                      <ahyp:hlinkClr xmlns:ahyp="http://schemas.microsoft.com/office/drawing/2018/hyperlinkcolor" val="tx"/>
                    </a:ext>
                  </a:extLst>
                </a:hlinkClick>
              </a:rPr>
              <a:t>nsb?id</a:t>
            </a:r>
            <a:r>
              <a:rPr lang="de-CH" sz="1050" i="1" dirty="0">
                <a:solidFill>
                  <a:schemeClr val="bg1">
                    <a:lumMod val="65000"/>
                  </a:schemeClr>
                </a:solidFill>
                <a:latin typeface="bs Thomas Sans 1" panose="00000500000000000000" pitchFamily="50" charset="0"/>
                <a:ea typeface="bs Thomas Sans 1" panose="00000500000000000000" pitchFamily="50" charset="0"/>
                <a:hlinkClick r:id="rId2">
                  <a:extLst>
                    <a:ext uri="{A12FA001-AC4F-418D-AE19-62706E023703}">
                      <ahyp:hlinkClr xmlns:ahyp="http://schemas.microsoft.com/office/drawing/2018/hyperlinkcolor" val="tx"/>
                    </a:ext>
                  </a:extLst>
                </a:hlinkClick>
              </a:rPr>
              <a:t>=100137 </a:t>
            </a:r>
            <a:r>
              <a:rPr lang="de-DE" sz="1050" i="1" dirty="0">
                <a:solidFill>
                  <a:schemeClr val="bg1">
                    <a:lumMod val="65000"/>
                  </a:schemeClr>
                </a:solidFill>
                <a:latin typeface="bs Thomas Sans 1" panose="00000500000000000000" pitchFamily="50" charset="0"/>
                <a:ea typeface="bs Thomas Sans 1" panose="00000500000000000000" pitchFamily="50" charset="0"/>
              </a:rPr>
              <a:t>(Zugriff: 30.01.2026)</a:t>
            </a:r>
          </a:p>
        </p:txBody>
      </p:sp>
      <p:sp>
        <p:nvSpPr>
          <p:cNvPr id="8" name="Titel 1">
            <a:extLst>
              <a:ext uri="{FF2B5EF4-FFF2-40B4-BE49-F238E27FC236}">
                <a16:creationId xmlns:a16="http://schemas.microsoft.com/office/drawing/2014/main" id="{BD21F6A0-2611-D008-653F-4B023670EE5A}"/>
              </a:ext>
            </a:extLst>
          </p:cNvPr>
          <p:cNvSpPr>
            <a:spLocks noGrp="1"/>
          </p:cNvSpPr>
          <p:nvPr>
            <p:ph type="title"/>
          </p:nvPr>
        </p:nvSpPr>
        <p:spPr>
          <a:xfrm>
            <a:off x="838199" y="565778"/>
            <a:ext cx="10515601" cy="1259847"/>
          </a:xfrm>
        </p:spPr>
        <p:txBody>
          <a:bodyPr>
            <a:noAutofit/>
          </a:bodyPr>
          <a:lstStyle/>
          <a:p>
            <a:r>
              <a:rPr lang="de-DE" sz="2800" dirty="0">
                <a:latin typeface="bs Thomas Sans 1" panose="00000500000000000000" pitchFamily="50" charset="0"/>
                <a:ea typeface="bs Thomas Sans 1" panose="00000500000000000000" pitchFamily="50" charset="0"/>
              </a:rPr>
              <a:t>Bundesrat verabschiedet Botschaft zur Individualbesteuerung</a:t>
            </a:r>
            <a:r>
              <a:rPr lang="de-DE" sz="2800" baseline="30000" dirty="0">
                <a:latin typeface="bs Thomas Sans 1" panose="00000500000000000000" pitchFamily="50" charset="0"/>
                <a:ea typeface="bs Thomas Sans 1" panose="00000500000000000000" pitchFamily="50" charset="0"/>
              </a:rPr>
              <a:t>1</a:t>
            </a:r>
          </a:p>
        </p:txBody>
      </p:sp>
      <p:sp>
        <p:nvSpPr>
          <p:cNvPr id="7" name="Inhaltsplatzhalter 6">
            <a:extLst>
              <a:ext uri="{FF2B5EF4-FFF2-40B4-BE49-F238E27FC236}">
                <a16:creationId xmlns:a16="http://schemas.microsoft.com/office/drawing/2014/main" id="{24420E3A-36DA-3658-67CE-25A41A387019}"/>
              </a:ext>
            </a:extLst>
          </p:cNvPr>
          <p:cNvSpPr>
            <a:spLocks noGrp="1"/>
          </p:cNvSpPr>
          <p:nvPr>
            <p:ph idx="1"/>
          </p:nvPr>
        </p:nvSpPr>
        <p:spPr>
          <a:xfrm>
            <a:off x="838200" y="1825625"/>
            <a:ext cx="10515600" cy="3722559"/>
          </a:xfrm>
        </p:spPr>
        <p:txBody>
          <a:bodyPr>
            <a:normAutofit/>
          </a:bodyPr>
          <a:lstStyle/>
          <a:p>
            <a:pPr marL="0" indent="0">
              <a:lnSpc>
                <a:spcPct val="120000"/>
              </a:lnSpc>
              <a:buNone/>
            </a:pPr>
            <a:r>
              <a:rPr lang="de-DE" sz="1800" dirty="0">
                <a:solidFill>
                  <a:schemeClr val="bg2">
                    <a:lumMod val="10000"/>
                  </a:schemeClr>
                </a:solidFill>
                <a:latin typeface="bs Thomas Sans 1 Light" panose="00000400000000000000" pitchFamily="50" charset="0"/>
                <a:ea typeface="bs Thomas Sans 1 Light" panose="00000400000000000000" pitchFamily="50" charset="0"/>
              </a:rPr>
              <a:t>Bern, 21. Februar 2024 – Der Bundesrat hat in seiner Sitzung vom 21. Februar 2024 die Botschaft zur Volksinitiative «Für eine </a:t>
            </a:r>
            <a:r>
              <a:rPr lang="de-DE" sz="1800" dirty="0" err="1">
                <a:solidFill>
                  <a:schemeClr val="bg2">
                    <a:lumMod val="10000"/>
                  </a:schemeClr>
                </a:solidFill>
                <a:latin typeface="bs Thomas Sans 1 Light" panose="00000400000000000000" pitchFamily="50" charset="0"/>
                <a:ea typeface="bs Thomas Sans 1 Light" panose="00000400000000000000" pitchFamily="50" charset="0"/>
              </a:rPr>
              <a:t>zivilstandsunabhängige</a:t>
            </a:r>
            <a:r>
              <a:rPr lang="de-DE" sz="1800" dirty="0">
                <a:solidFill>
                  <a:schemeClr val="bg2">
                    <a:lumMod val="10000"/>
                  </a:schemeClr>
                </a:solidFill>
                <a:latin typeface="bs Thomas Sans 1 Light" panose="00000400000000000000" pitchFamily="50" charset="0"/>
                <a:ea typeface="bs Thomas Sans 1 Light" panose="00000400000000000000" pitchFamily="50" charset="0"/>
              </a:rPr>
              <a:t> Individualbesteuerung (Steuergerechtigkeits-Initiative)» sowie zum indirekten Gegenvorschlag in Form des Bundesgesetzes über die Individualbesteuerung verabschiedet. Der Übergang von der Besteuerung von Ehepaaren hin zur Individualbesteuerung könnte dazu beitragen, die sogenannte Heiratsstrafe zu beseitigen und gleichzeitig Anreize für eine stärkere Erwerbstätigkeit zu schaffen. Der Bundesrat spricht sich dafür aus, die Initiative abzulehnen und stattdessen den indirekten Gegenvorschlag zu unterstützen.</a:t>
            </a:r>
          </a:p>
        </p:txBody>
      </p:sp>
    </p:spTree>
    <p:extLst>
      <p:ext uri="{BB962C8B-B14F-4D97-AF65-F5344CB8AC3E}">
        <p14:creationId xmlns:p14="http://schemas.microsoft.com/office/powerpoint/2010/main" val="4196014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B0B57-E0E6-EC85-27C3-338978DF57DC}"/>
            </a:ext>
          </a:extLst>
        </p:cNvPr>
        <p:cNvGrpSpPr/>
        <p:nvPr/>
      </p:nvGrpSpPr>
      <p:grpSpPr>
        <a:xfrm>
          <a:off x="0" y="0"/>
          <a:ext cx="0" cy="0"/>
          <a:chOff x="0" y="0"/>
          <a:chExt cx="0" cy="0"/>
        </a:xfrm>
      </p:grpSpPr>
      <p:graphicFrame>
        <p:nvGraphicFramePr>
          <p:cNvPr id="10" name="Tabelle 9">
            <a:extLst>
              <a:ext uri="{FF2B5EF4-FFF2-40B4-BE49-F238E27FC236}">
                <a16:creationId xmlns:a16="http://schemas.microsoft.com/office/drawing/2014/main" id="{C52FD7AA-6B56-F4FD-36B9-525681970B5C}"/>
              </a:ext>
            </a:extLst>
          </p:cNvPr>
          <p:cNvGraphicFramePr>
            <a:graphicFrameLocks noGrp="1"/>
          </p:cNvGraphicFramePr>
          <p:nvPr>
            <p:extLst>
              <p:ext uri="{D42A27DB-BD31-4B8C-83A1-F6EECF244321}">
                <p14:modId xmlns:p14="http://schemas.microsoft.com/office/powerpoint/2010/main" val="3046796464"/>
              </p:ext>
            </p:extLst>
          </p:nvPr>
        </p:nvGraphicFramePr>
        <p:xfrm>
          <a:off x="838199" y="1474923"/>
          <a:ext cx="10515602" cy="4404760"/>
        </p:xfrm>
        <a:graphic>
          <a:graphicData uri="http://schemas.openxmlformats.org/drawingml/2006/table">
            <a:tbl>
              <a:tblPr firstRow="1" bandRow="1">
                <a:tableStyleId>{5C22544A-7EE6-4342-B048-85BDC9FD1C3A}</a:tableStyleId>
              </a:tblPr>
              <a:tblGrid>
                <a:gridCol w="1447102">
                  <a:extLst>
                    <a:ext uri="{9D8B030D-6E8A-4147-A177-3AD203B41FA5}">
                      <a16:colId xmlns:a16="http://schemas.microsoft.com/office/drawing/2014/main" val="1899477640"/>
                    </a:ext>
                  </a:extLst>
                </a:gridCol>
                <a:gridCol w="4984250">
                  <a:extLst>
                    <a:ext uri="{9D8B030D-6E8A-4147-A177-3AD203B41FA5}">
                      <a16:colId xmlns:a16="http://schemas.microsoft.com/office/drawing/2014/main" val="3610003011"/>
                    </a:ext>
                  </a:extLst>
                </a:gridCol>
                <a:gridCol w="4084250">
                  <a:extLst>
                    <a:ext uri="{9D8B030D-6E8A-4147-A177-3AD203B41FA5}">
                      <a16:colId xmlns:a16="http://schemas.microsoft.com/office/drawing/2014/main" val="337857546"/>
                    </a:ext>
                  </a:extLst>
                </a:gridCol>
              </a:tblGrid>
              <a:tr h="370840">
                <a:tc>
                  <a:txBody>
                    <a:bodyPr/>
                    <a:lstStyle/>
                    <a:p>
                      <a:r>
                        <a:rPr lang="de-CH" sz="1800" dirty="0">
                          <a:solidFill>
                            <a:schemeClr val="accent4"/>
                          </a:solidFill>
                          <a:latin typeface="bs Thomas Sans 1" panose="00000500000000000000" pitchFamily="50" charset="0"/>
                          <a:ea typeface="bs Thomas Sans 1" panose="00000500000000000000" pitchFamily="50" charset="0"/>
                        </a:rPr>
                        <a:t>Wann</a:t>
                      </a:r>
                    </a:p>
                  </a:txBody>
                  <a:tcPr/>
                </a:tc>
                <a:tc>
                  <a:txBody>
                    <a:bodyPr/>
                    <a:lstStyle/>
                    <a:p>
                      <a:r>
                        <a:rPr lang="de-CH" sz="1800" dirty="0">
                          <a:solidFill>
                            <a:schemeClr val="accent4"/>
                          </a:solidFill>
                          <a:latin typeface="bs Thomas Sans 1" panose="00000500000000000000" pitchFamily="50" charset="0"/>
                          <a:ea typeface="bs Thomas Sans 1" panose="00000500000000000000" pitchFamily="50" charset="0"/>
                        </a:rPr>
                        <a:t>Was</a:t>
                      </a:r>
                    </a:p>
                  </a:txBody>
                  <a:tcPr/>
                </a:tc>
                <a:tc>
                  <a:txBody>
                    <a:bodyPr/>
                    <a:lstStyle/>
                    <a:p>
                      <a:r>
                        <a:rPr lang="de-CH" sz="1800" dirty="0">
                          <a:solidFill>
                            <a:schemeClr val="accent4"/>
                          </a:solidFill>
                          <a:latin typeface="bs Thomas Sans 1" panose="00000500000000000000" pitchFamily="50" charset="0"/>
                          <a:ea typeface="bs Thomas Sans 1" panose="00000500000000000000" pitchFamily="50" charset="0"/>
                        </a:rPr>
                        <a:t>Wer</a:t>
                      </a:r>
                    </a:p>
                  </a:txBody>
                  <a:tcPr/>
                </a:tc>
                <a:extLst>
                  <a:ext uri="{0D108BD9-81ED-4DB2-BD59-A6C34878D82A}">
                    <a16:rowId xmlns:a16="http://schemas.microsoft.com/office/drawing/2014/main" val="1625316802"/>
                  </a:ext>
                </a:extLst>
              </a:tr>
              <a:tr h="318878">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08.09.2022</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Volksinitiative «Für eine </a:t>
                      </a:r>
                      <a:r>
                        <a:rPr lang="de-CH" sz="1600" kern="1200" dirty="0" err="1">
                          <a:solidFill>
                            <a:schemeClr val="bg2">
                              <a:lumMod val="10000"/>
                            </a:schemeClr>
                          </a:solidFill>
                          <a:latin typeface="bs Thomas Sans 1 Light" panose="00000400000000000000" pitchFamily="50" charset="0"/>
                          <a:ea typeface="bs Thomas Sans 1 Light" panose="00000400000000000000" pitchFamily="50" charset="0"/>
                          <a:cs typeface="+mn-cs"/>
                        </a:rPr>
                        <a:t>zivilstandsunabhängige</a:t>
                      </a:r>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 Individualbesteuerung (Steuergerechtigkeits-Initiative)» eingereicht</a:t>
                      </a:r>
                    </a:p>
                  </a:txBody>
                  <a:tcPr marT="72000" marB="72000"/>
                </a:tc>
                <a:tc>
                  <a:txBody>
                    <a:bodyPr/>
                    <a:lstStyle/>
                    <a:p>
                      <a:r>
                        <a:rPr lang="de-CH" sz="1600" dirty="0">
                          <a:solidFill>
                            <a:schemeClr val="bg2">
                              <a:lumMod val="10000"/>
                            </a:schemeClr>
                          </a:solidFill>
                          <a:latin typeface="bs Thomas Sans 1 Light" panose="00000400000000000000" pitchFamily="50" charset="0"/>
                          <a:ea typeface="bs Thomas Sans 1 Light" panose="00000400000000000000" pitchFamily="50" charset="0"/>
                        </a:rPr>
                        <a:t>FDP-Frauen</a:t>
                      </a:r>
                    </a:p>
                  </a:txBody>
                  <a:tcPr marT="72000" marB="72000"/>
                </a:tc>
                <a:extLst>
                  <a:ext uri="{0D108BD9-81ED-4DB2-BD59-A6C34878D82A}">
                    <a16:rowId xmlns:a16="http://schemas.microsoft.com/office/drawing/2014/main" val="3099511175"/>
                  </a:ext>
                </a:extLst>
              </a:tr>
              <a:tr h="318878">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21.02.2024</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Botschaft zur Volksinitiative und einem indirekten Gegenvorschlag (Bundesgesetz über die Individualbesteuerung) verabschiedet</a:t>
                      </a:r>
                    </a:p>
                  </a:txBody>
                  <a:tcPr marT="72000" marB="72000"/>
                </a:tc>
                <a:tc>
                  <a:txBody>
                    <a:bodyPr/>
                    <a:lstStyle/>
                    <a:p>
                      <a:r>
                        <a:rPr lang="de-CH" sz="1600" dirty="0">
                          <a:solidFill>
                            <a:schemeClr val="bg2">
                              <a:lumMod val="10000"/>
                            </a:schemeClr>
                          </a:solidFill>
                          <a:latin typeface="bs Thomas Sans 1 Light" panose="00000400000000000000" pitchFamily="50" charset="0"/>
                          <a:ea typeface="bs Thomas Sans 1 Light" panose="00000400000000000000" pitchFamily="50" charset="0"/>
                        </a:rPr>
                        <a:t>Bundesrat / Parlament</a:t>
                      </a:r>
                    </a:p>
                  </a:txBody>
                  <a:tcPr marT="72000" marB="72000"/>
                </a:tc>
                <a:extLst>
                  <a:ext uri="{0D108BD9-81ED-4DB2-BD59-A6C34878D82A}">
                    <a16:rowId xmlns:a16="http://schemas.microsoft.com/office/drawing/2014/main" val="1061142844"/>
                  </a:ext>
                </a:extLst>
              </a:tr>
              <a:tr h="318878">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20.06.2025</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Indirekter Gegenvorschlag verabschiedet</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Parlament</a:t>
                      </a:r>
                    </a:p>
                  </a:txBody>
                  <a:tcPr marT="72000" marB="72000"/>
                </a:tc>
                <a:extLst>
                  <a:ext uri="{0D108BD9-81ED-4DB2-BD59-A6C34878D82A}">
                    <a16:rowId xmlns:a16="http://schemas.microsoft.com/office/drawing/2014/main" val="1823611530"/>
                  </a:ext>
                </a:extLst>
              </a:tr>
              <a:tr h="318878">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23.09.2025</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Kantonsreferendum kommt zustande</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10 Kantone</a:t>
                      </a:r>
                    </a:p>
                  </a:txBody>
                  <a:tcPr marT="72000" marB="72000"/>
                </a:tc>
                <a:extLst>
                  <a:ext uri="{0D108BD9-81ED-4DB2-BD59-A6C34878D82A}">
                    <a16:rowId xmlns:a16="http://schemas.microsoft.com/office/drawing/2014/main" val="830859975"/>
                  </a:ext>
                </a:extLst>
              </a:tr>
              <a:tr h="318878">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09.10.2025</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Fakultatives Referendum eingereicht</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Überparteiliche Allianz: Mitte, SVP, EVP, EDU, Schweizer Bauernverband, IG Familie 3plus</a:t>
                      </a:r>
                    </a:p>
                  </a:txBody>
                  <a:tcPr marT="72000" marB="72000"/>
                </a:tc>
                <a:extLst>
                  <a:ext uri="{0D108BD9-81ED-4DB2-BD59-A6C34878D82A}">
                    <a16:rowId xmlns:a16="http://schemas.microsoft.com/office/drawing/2014/main" val="2618135534"/>
                  </a:ext>
                </a:extLst>
              </a:tr>
              <a:tr h="318878">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08.03.2026</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Volksabstimmung über den indirekten Gegenvorschlag zur Volksinitiative</a:t>
                      </a:r>
                    </a:p>
                  </a:txBody>
                  <a:tcPr marT="72000" marB="72000"/>
                </a:tc>
                <a:tc>
                  <a:txBody>
                    <a:bodyPr/>
                    <a:lstStyle/>
                    <a:p>
                      <a:r>
                        <a:rPr lang="de-CH" sz="1600" kern="1200" dirty="0">
                          <a:solidFill>
                            <a:schemeClr val="bg2">
                              <a:lumMod val="10000"/>
                            </a:schemeClr>
                          </a:solidFill>
                          <a:latin typeface="bs Thomas Sans 1 Light" panose="00000400000000000000" pitchFamily="50" charset="0"/>
                          <a:ea typeface="bs Thomas Sans 1 Light" panose="00000400000000000000" pitchFamily="50" charset="0"/>
                          <a:cs typeface="+mn-cs"/>
                        </a:rPr>
                        <a:t>Schweizer Stimmvolk</a:t>
                      </a:r>
                    </a:p>
                  </a:txBody>
                  <a:tcPr marT="72000" marB="72000"/>
                </a:tc>
                <a:extLst>
                  <a:ext uri="{0D108BD9-81ED-4DB2-BD59-A6C34878D82A}">
                    <a16:rowId xmlns:a16="http://schemas.microsoft.com/office/drawing/2014/main" val="2849526099"/>
                  </a:ext>
                </a:extLst>
              </a:tr>
            </a:tbl>
          </a:graphicData>
        </a:graphic>
      </p:graphicFrame>
      <p:sp>
        <p:nvSpPr>
          <p:cNvPr id="11" name="Titel 1">
            <a:extLst>
              <a:ext uri="{FF2B5EF4-FFF2-40B4-BE49-F238E27FC236}">
                <a16:creationId xmlns:a16="http://schemas.microsoft.com/office/drawing/2014/main" id="{C145C9AA-3C4D-CCD0-E1DD-4AE89DDC5EA9}"/>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Hintergrund</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474557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FBE8C-42D0-8E36-3981-6A886657BDFA}"/>
            </a:ext>
          </a:extLst>
        </p:cNvPr>
        <p:cNvGrpSpPr/>
        <p:nvPr/>
      </p:nvGrpSpPr>
      <p:grpSpPr>
        <a:xfrm>
          <a:off x="0" y="0"/>
          <a:ext cx="0" cy="0"/>
          <a:chOff x="0" y="0"/>
          <a:chExt cx="0" cy="0"/>
        </a:xfrm>
      </p:grpSpPr>
      <p:sp>
        <p:nvSpPr>
          <p:cNvPr id="6" name="Pfeil: nach rechts 5">
            <a:extLst>
              <a:ext uri="{FF2B5EF4-FFF2-40B4-BE49-F238E27FC236}">
                <a16:creationId xmlns:a16="http://schemas.microsoft.com/office/drawing/2014/main" id="{F75F705A-FB8A-D1A6-DCBE-18C5524C1A5E}"/>
              </a:ext>
            </a:extLst>
          </p:cNvPr>
          <p:cNvSpPr/>
          <p:nvPr/>
        </p:nvSpPr>
        <p:spPr>
          <a:xfrm>
            <a:off x="977900" y="3187700"/>
            <a:ext cx="10236200" cy="1155700"/>
          </a:xfrm>
          <a:prstGeom prst="rightArrow">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de-CH"/>
          </a:p>
        </p:txBody>
      </p:sp>
      <p:sp>
        <p:nvSpPr>
          <p:cNvPr id="8" name="Textfeld 7">
            <a:extLst>
              <a:ext uri="{FF2B5EF4-FFF2-40B4-BE49-F238E27FC236}">
                <a16:creationId xmlns:a16="http://schemas.microsoft.com/office/drawing/2014/main" id="{CEF43E2E-89FD-607B-642D-963E0C175022}"/>
              </a:ext>
            </a:extLst>
          </p:cNvPr>
          <p:cNvSpPr txBox="1"/>
          <p:nvPr/>
        </p:nvSpPr>
        <p:spPr>
          <a:xfrm>
            <a:off x="1282700" y="1881485"/>
            <a:ext cx="4813300" cy="1025922"/>
          </a:xfrm>
          <a:prstGeom prst="rect">
            <a:avLst/>
          </a:prstGeom>
          <a:noFill/>
        </p:spPr>
        <p:txBody>
          <a:bodyPr wrap="square">
            <a:spAutoFit/>
          </a:bodyPr>
          <a:lstStyle/>
          <a:p>
            <a:pPr>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Abstimmung indirekter Gegenvorschlag</a:t>
            </a:r>
          </a:p>
          <a:p>
            <a:pPr>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Individualbesteuerung</a:t>
            </a:r>
          </a:p>
          <a:p>
            <a:pPr>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Bundesgesetz</a:t>
            </a:r>
          </a:p>
        </p:txBody>
      </p:sp>
      <p:sp>
        <p:nvSpPr>
          <p:cNvPr id="9" name="Flussdiagramm: Verbinder 8">
            <a:extLst>
              <a:ext uri="{FF2B5EF4-FFF2-40B4-BE49-F238E27FC236}">
                <a16:creationId xmlns:a16="http://schemas.microsoft.com/office/drawing/2014/main" id="{30DBC669-D975-7316-C137-A2C6C66092A9}"/>
              </a:ext>
            </a:extLst>
          </p:cNvPr>
          <p:cNvSpPr/>
          <p:nvPr/>
        </p:nvSpPr>
        <p:spPr>
          <a:xfrm>
            <a:off x="1282700" y="3581400"/>
            <a:ext cx="381000" cy="368300"/>
          </a:xfrm>
          <a:prstGeom prst="flowChartConnector">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Flussdiagramm: Verbinder 9">
            <a:extLst>
              <a:ext uri="{FF2B5EF4-FFF2-40B4-BE49-F238E27FC236}">
                <a16:creationId xmlns:a16="http://schemas.microsoft.com/office/drawing/2014/main" id="{84712BC7-A2C9-BE8F-6A7C-7050A47DAB66}"/>
              </a:ext>
            </a:extLst>
          </p:cNvPr>
          <p:cNvSpPr/>
          <p:nvPr/>
        </p:nvSpPr>
        <p:spPr>
          <a:xfrm>
            <a:off x="6184900" y="3581400"/>
            <a:ext cx="381000" cy="368300"/>
          </a:xfrm>
          <a:prstGeom prst="flowChartConnector">
            <a:avLst/>
          </a:prstGeom>
          <a:solidFill>
            <a:schemeClr val="accent5">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Textfeld 10">
            <a:extLst>
              <a:ext uri="{FF2B5EF4-FFF2-40B4-BE49-F238E27FC236}">
                <a16:creationId xmlns:a16="http://schemas.microsoft.com/office/drawing/2014/main" id="{08E5EDCB-8836-E577-5040-4BCF809A7239}"/>
              </a:ext>
            </a:extLst>
          </p:cNvPr>
          <p:cNvSpPr txBox="1"/>
          <p:nvPr/>
        </p:nvSpPr>
        <p:spPr>
          <a:xfrm>
            <a:off x="6184900" y="4269085"/>
            <a:ext cx="4648200" cy="1251625"/>
          </a:xfrm>
          <a:prstGeom prst="rect">
            <a:avLst/>
          </a:prstGeom>
          <a:noFill/>
        </p:spPr>
        <p:txBody>
          <a:bodyPr wrap="square">
            <a:spAutoFit/>
          </a:bodyPr>
          <a:lstStyle/>
          <a:p>
            <a:pPr>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Abstimmung Volksinitiative der Mitte und evtl. Volksinitiative Individualbesteuerung</a:t>
            </a:r>
          </a:p>
          <a:p>
            <a:pPr>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(falls Bundesgesetz am 8.3.2026 abgelehnt wird)</a:t>
            </a:r>
          </a:p>
        </p:txBody>
      </p:sp>
      <p:sp>
        <p:nvSpPr>
          <p:cNvPr id="13" name="Textfeld 12">
            <a:extLst>
              <a:ext uri="{FF2B5EF4-FFF2-40B4-BE49-F238E27FC236}">
                <a16:creationId xmlns:a16="http://schemas.microsoft.com/office/drawing/2014/main" id="{6F685974-BE6F-1D77-E36D-B4723E6C9957}"/>
              </a:ext>
            </a:extLst>
          </p:cNvPr>
          <p:cNvSpPr txBox="1"/>
          <p:nvPr/>
        </p:nvSpPr>
        <p:spPr>
          <a:xfrm>
            <a:off x="1860330" y="3580884"/>
            <a:ext cx="1371600" cy="369332"/>
          </a:xfrm>
          <a:prstGeom prst="rect">
            <a:avLst/>
          </a:prstGeom>
          <a:noFill/>
        </p:spPr>
        <p:txBody>
          <a:bodyPr wrap="square">
            <a:spAutoFit/>
          </a:bodyPr>
          <a:lstStyle/>
          <a:p>
            <a:r>
              <a:rPr lang="de-DE" sz="1800" dirty="0">
                <a:latin typeface="bs Thomas Sans 1" panose="00000500000000000000" pitchFamily="50" charset="0"/>
                <a:ea typeface="bs Thomas Sans 1" panose="00000500000000000000" pitchFamily="50" charset="0"/>
                <a:cs typeface="Arial" panose="020B0604020202020204" pitchFamily="34" charset="0"/>
              </a:rPr>
              <a:t>08.03.2026</a:t>
            </a:r>
            <a:endParaRPr lang="de-CH" dirty="0">
              <a:latin typeface="bs Thomas Sans 1" panose="00000500000000000000" pitchFamily="50" charset="0"/>
              <a:ea typeface="bs Thomas Sans 1" panose="00000500000000000000" pitchFamily="50" charset="0"/>
            </a:endParaRPr>
          </a:p>
        </p:txBody>
      </p:sp>
      <p:sp>
        <p:nvSpPr>
          <p:cNvPr id="14" name="Textfeld 13">
            <a:extLst>
              <a:ext uri="{FF2B5EF4-FFF2-40B4-BE49-F238E27FC236}">
                <a16:creationId xmlns:a16="http://schemas.microsoft.com/office/drawing/2014/main" id="{325B253E-37CA-1BA1-68C8-5D05D11385D6}"/>
              </a:ext>
            </a:extLst>
          </p:cNvPr>
          <p:cNvSpPr txBox="1"/>
          <p:nvPr/>
        </p:nvSpPr>
        <p:spPr>
          <a:xfrm>
            <a:off x="6762530" y="3577967"/>
            <a:ext cx="3569140" cy="369332"/>
          </a:xfrm>
          <a:prstGeom prst="rect">
            <a:avLst/>
          </a:prstGeom>
          <a:noFill/>
        </p:spPr>
        <p:txBody>
          <a:bodyPr wrap="square">
            <a:spAutoFit/>
          </a:bodyPr>
          <a:lstStyle/>
          <a:p>
            <a:r>
              <a:rPr lang="de-DE" dirty="0">
                <a:latin typeface="bs Thomas Sans 1" panose="00000500000000000000" pitchFamily="50" charset="0"/>
                <a:ea typeface="bs Thomas Sans 1" panose="00000500000000000000" pitchFamily="50" charset="0"/>
                <a:cs typeface="Arial" panose="020B0604020202020204" pitchFamily="34" charset="0"/>
              </a:rPr>
              <a:t>Bundesrat legt Termin fest</a:t>
            </a:r>
            <a:endParaRPr lang="de-CH" dirty="0">
              <a:latin typeface="bs Thomas Sans 1" panose="00000500000000000000" pitchFamily="50" charset="0"/>
              <a:ea typeface="bs Thomas Sans 1" panose="00000500000000000000" pitchFamily="50" charset="0"/>
            </a:endParaRPr>
          </a:p>
        </p:txBody>
      </p:sp>
      <p:sp>
        <p:nvSpPr>
          <p:cNvPr id="15" name="Titel 1">
            <a:extLst>
              <a:ext uri="{FF2B5EF4-FFF2-40B4-BE49-F238E27FC236}">
                <a16:creationId xmlns:a16="http://schemas.microsoft.com/office/drawing/2014/main" id="{E3CB4DC9-3FE4-61A0-7345-DD9D0ADCCD6E}"/>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Ausblick</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3517757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8F46C2-4C65-5334-F5FE-7592D10C850D}"/>
            </a:ext>
          </a:extLst>
        </p:cNvPr>
        <p:cNvGrpSpPr/>
        <p:nvPr/>
      </p:nvGrpSpPr>
      <p:grpSpPr>
        <a:xfrm>
          <a:off x="0" y="0"/>
          <a:ext cx="0" cy="0"/>
          <a:chOff x="0" y="0"/>
          <a:chExt cx="0" cy="0"/>
        </a:xfrm>
      </p:grpSpPr>
      <p:sp>
        <p:nvSpPr>
          <p:cNvPr id="6" name="Textfeld 5">
            <a:extLst>
              <a:ext uri="{FF2B5EF4-FFF2-40B4-BE49-F238E27FC236}">
                <a16:creationId xmlns:a16="http://schemas.microsoft.com/office/drawing/2014/main" id="{D34CC22C-9E4D-FF51-32B3-36CFCBAEB004}"/>
              </a:ext>
            </a:extLst>
          </p:cNvPr>
          <p:cNvSpPr txBox="1"/>
          <p:nvPr/>
        </p:nvSpPr>
        <p:spPr>
          <a:xfrm>
            <a:off x="989813" y="2102177"/>
            <a:ext cx="10133816" cy="1398844"/>
          </a:xfrm>
          <a:prstGeom prst="rect">
            <a:avLst/>
          </a:prstGeom>
          <a:noFill/>
        </p:spPr>
        <p:txBody>
          <a:bodyPr wrap="square">
            <a:spAutoFit/>
          </a:bodyPr>
          <a:lstStyle/>
          <a:p>
            <a:r>
              <a:rPr lang="de-CH"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Befürworter</a:t>
            </a: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Bundesrat, Bundesparlament, FDP, SP, Grüne, Grünliberale, </a:t>
            </a:r>
            <a:r>
              <a:rPr lang="de-CH" dirty="0" err="1">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economiesuisse</a:t>
            </a: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a:t>
            </a:r>
          </a:p>
          <a:p>
            <a:pPr>
              <a:lnSpc>
                <a:spcPct val="200000"/>
              </a:lnSpc>
            </a:pPr>
            <a:endPar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a:p>
            <a:pPr>
              <a:lnSpc>
                <a:spcPct val="200000"/>
              </a:lnSpc>
            </a:pPr>
            <a:r>
              <a:rPr lang="de-CH" b="1"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Gegner</a:t>
            </a: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Mitte-Partei, SVP, EVP, EDU, mehrere Kantone </a:t>
            </a:r>
          </a:p>
        </p:txBody>
      </p:sp>
      <p:sp>
        <p:nvSpPr>
          <p:cNvPr id="14" name="Titel 1">
            <a:extLst>
              <a:ext uri="{FF2B5EF4-FFF2-40B4-BE49-F238E27FC236}">
                <a16:creationId xmlns:a16="http://schemas.microsoft.com/office/drawing/2014/main" id="{ACA3EC10-4F7B-2B66-CB82-A91483A2C352}"/>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Befürworter und Gegner der Initiative</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2345630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975B398-E74A-4F82-A5D8-0C7FE23C0550}"/>
              </a:ext>
            </a:extLst>
          </p:cNvPr>
          <p:cNvSpPr txBox="1">
            <a:spLocks/>
          </p:cNvSpPr>
          <p:nvPr/>
        </p:nvSpPr>
        <p:spPr>
          <a:xfrm>
            <a:off x="1646293" y="2081915"/>
            <a:ext cx="2817488" cy="4001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sz="2000" b="1" dirty="0"/>
              <a:t>Initiative</a:t>
            </a:r>
          </a:p>
          <a:p>
            <a:pPr marL="0" indent="0" algn="ctr">
              <a:buNone/>
            </a:pPr>
            <a:endParaRPr lang="de-CH" sz="1900" dirty="0"/>
          </a:p>
          <a:p>
            <a:pPr marL="0" indent="0" algn="ctr">
              <a:buNone/>
            </a:pPr>
            <a:endParaRPr lang="de-CH" sz="1900" dirty="0"/>
          </a:p>
        </p:txBody>
      </p:sp>
      <p:sp>
        <p:nvSpPr>
          <p:cNvPr id="14" name="Textfeld 13">
            <a:extLst>
              <a:ext uri="{FF2B5EF4-FFF2-40B4-BE49-F238E27FC236}">
                <a16:creationId xmlns:a16="http://schemas.microsoft.com/office/drawing/2014/main" id="{10F91EC5-0340-41A2-93FB-296DC254BD70}"/>
              </a:ext>
            </a:extLst>
          </p:cNvPr>
          <p:cNvSpPr txBox="1"/>
          <p:nvPr/>
        </p:nvSpPr>
        <p:spPr>
          <a:xfrm>
            <a:off x="7341843" y="2081915"/>
            <a:ext cx="3590236" cy="400110"/>
          </a:xfrm>
          <a:prstGeom prst="rect">
            <a:avLst/>
          </a:prstGeom>
          <a:noFill/>
        </p:spPr>
        <p:txBody>
          <a:bodyPr wrap="square">
            <a:spAutoFit/>
          </a:bodyPr>
          <a:lstStyle/>
          <a:p>
            <a:pPr marL="0" indent="0" algn="ctr">
              <a:buNone/>
            </a:pPr>
            <a:r>
              <a:rPr lang="de-DE" sz="2000" b="1" dirty="0">
                <a:latin typeface="Arial" panose="020B0604020202020204" pitchFamily="34" charset="0"/>
                <a:cs typeface="Arial" panose="020B0604020202020204" pitchFamily="34" charset="0"/>
              </a:rPr>
              <a:t>Indirekter Gegenvorschlag</a:t>
            </a:r>
          </a:p>
        </p:txBody>
      </p:sp>
      <p:grpSp>
        <p:nvGrpSpPr>
          <p:cNvPr id="6" name="Gruppieren 5">
            <a:extLst>
              <a:ext uri="{FF2B5EF4-FFF2-40B4-BE49-F238E27FC236}">
                <a16:creationId xmlns:a16="http://schemas.microsoft.com/office/drawing/2014/main" id="{A24490C1-056A-2BF1-1EA0-46BA9899647C}"/>
              </a:ext>
            </a:extLst>
          </p:cNvPr>
          <p:cNvGrpSpPr/>
          <p:nvPr/>
        </p:nvGrpSpPr>
        <p:grpSpPr>
          <a:xfrm>
            <a:off x="3055037" y="1379123"/>
            <a:ext cx="6081924" cy="634405"/>
            <a:chOff x="2942156" y="1379123"/>
            <a:chExt cx="6081924" cy="634405"/>
          </a:xfrm>
        </p:grpSpPr>
        <p:cxnSp>
          <p:nvCxnSpPr>
            <p:cNvPr id="16" name="Gerader Verbinder 15">
              <a:extLst>
                <a:ext uri="{FF2B5EF4-FFF2-40B4-BE49-F238E27FC236}">
                  <a16:creationId xmlns:a16="http://schemas.microsoft.com/office/drawing/2014/main" id="{D3FF04D3-AB2E-4797-99B8-DF63E23FFC2B}"/>
                </a:ext>
              </a:extLst>
            </p:cNvPr>
            <p:cNvCxnSpPr>
              <a:cxnSpLocks/>
            </p:cNvCxnSpPr>
            <p:nvPr/>
          </p:nvCxnSpPr>
          <p:spPr>
            <a:xfrm>
              <a:off x="2942156" y="1678910"/>
              <a:ext cx="6081924" cy="9939"/>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Gerader Verbinder 16">
              <a:extLst>
                <a:ext uri="{FF2B5EF4-FFF2-40B4-BE49-F238E27FC236}">
                  <a16:creationId xmlns:a16="http://schemas.microsoft.com/office/drawing/2014/main" id="{2A281D90-F4E6-47D9-A951-4EDAE3D08A53}"/>
                </a:ext>
              </a:extLst>
            </p:cNvPr>
            <p:cNvCxnSpPr>
              <a:cxnSpLocks/>
            </p:cNvCxnSpPr>
            <p:nvPr/>
          </p:nvCxnSpPr>
          <p:spPr>
            <a:xfrm flipV="1">
              <a:off x="5983118" y="1379123"/>
              <a:ext cx="0" cy="309726"/>
            </a:xfrm>
            <a:prstGeom prst="line">
              <a:avLst/>
            </a:prstGeom>
            <a:ln w="28575"/>
          </p:spPr>
          <p:style>
            <a:lnRef idx="1">
              <a:schemeClr val="dk1"/>
            </a:lnRef>
            <a:fillRef idx="0">
              <a:schemeClr val="dk1"/>
            </a:fillRef>
            <a:effectRef idx="0">
              <a:schemeClr val="dk1"/>
            </a:effectRef>
            <a:fontRef idx="minor">
              <a:schemeClr val="tx1"/>
            </a:fontRef>
          </p:style>
        </p:cxnSp>
        <p:cxnSp>
          <p:nvCxnSpPr>
            <p:cNvPr id="19" name="Gerader Verbinder 18">
              <a:extLst>
                <a:ext uri="{FF2B5EF4-FFF2-40B4-BE49-F238E27FC236}">
                  <a16:creationId xmlns:a16="http://schemas.microsoft.com/office/drawing/2014/main" id="{9BCFBD26-97D4-494A-8AEE-D821D84DA209}"/>
                </a:ext>
              </a:extLst>
            </p:cNvPr>
            <p:cNvCxnSpPr>
              <a:cxnSpLocks/>
            </p:cNvCxnSpPr>
            <p:nvPr/>
          </p:nvCxnSpPr>
          <p:spPr>
            <a:xfrm flipV="1">
              <a:off x="9024080" y="1678910"/>
              <a:ext cx="0" cy="334618"/>
            </a:xfrm>
            <a:prstGeom prst="line">
              <a:avLst/>
            </a:prstGeom>
            <a:ln w="28575"/>
          </p:spPr>
          <p:style>
            <a:lnRef idx="1">
              <a:schemeClr val="dk1"/>
            </a:lnRef>
            <a:fillRef idx="0">
              <a:schemeClr val="dk1"/>
            </a:fillRef>
            <a:effectRef idx="0">
              <a:schemeClr val="dk1"/>
            </a:effectRef>
            <a:fontRef idx="minor">
              <a:schemeClr val="tx1"/>
            </a:fontRef>
          </p:style>
        </p:cxnSp>
        <p:cxnSp>
          <p:nvCxnSpPr>
            <p:cNvPr id="21" name="Gerader Verbinder 20">
              <a:extLst>
                <a:ext uri="{FF2B5EF4-FFF2-40B4-BE49-F238E27FC236}">
                  <a16:creationId xmlns:a16="http://schemas.microsoft.com/office/drawing/2014/main" id="{88AD2592-5AE6-4D0D-AAD5-56F9A7249DE9}"/>
                </a:ext>
              </a:extLst>
            </p:cNvPr>
            <p:cNvCxnSpPr>
              <a:cxnSpLocks/>
            </p:cNvCxnSpPr>
            <p:nvPr/>
          </p:nvCxnSpPr>
          <p:spPr>
            <a:xfrm flipV="1">
              <a:off x="2942156" y="1673351"/>
              <a:ext cx="0" cy="334618"/>
            </a:xfrm>
            <a:prstGeom prst="line">
              <a:avLst/>
            </a:prstGeom>
            <a:ln w="28575"/>
          </p:spPr>
          <p:style>
            <a:lnRef idx="1">
              <a:schemeClr val="dk1"/>
            </a:lnRef>
            <a:fillRef idx="0">
              <a:schemeClr val="dk1"/>
            </a:fillRef>
            <a:effectRef idx="0">
              <a:schemeClr val="dk1"/>
            </a:effectRef>
            <a:fontRef idx="minor">
              <a:schemeClr val="tx1"/>
            </a:fontRef>
          </p:style>
        </p:cxnSp>
      </p:grpSp>
      <p:sp>
        <p:nvSpPr>
          <p:cNvPr id="24" name="Textfeld 23">
            <a:extLst>
              <a:ext uri="{FF2B5EF4-FFF2-40B4-BE49-F238E27FC236}">
                <a16:creationId xmlns:a16="http://schemas.microsoft.com/office/drawing/2014/main" id="{F5662A46-9167-5ED9-CF76-DC7623552397}"/>
              </a:ext>
            </a:extLst>
          </p:cNvPr>
          <p:cNvSpPr txBox="1"/>
          <p:nvPr/>
        </p:nvSpPr>
        <p:spPr>
          <a:xfrm>
            <a:off x="838199" y="2625778"/>
            <a:ext cx="3879322" cy="2585323"/>
          </a:xfrm>
          <a:prstGeom prst="rect">
            <a:avLst/>
          </a:prstGeom>
          <a:noFill/>
        </p:spPr>
        <p:txBody>
          <a:bodyPr wrap="square">
            <a:spAutoFit/>
          </a:bodyPr>
          <a:lstStyle/>
          <a:p>
            <a:pPr marL="0" indent="0">
              <a:buNone/>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Art. 138 und 139 BV</a:t>
            </a:r>
          </a:p>
          <a:p>
            <a:endPar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a:p>
            <a:pPr marL="285750" indent="-285750">
              <a:buFontTx/>
              <a:buChar char="-"/>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100’000 Stimmberechtige können innert 18 Monaten eine Revision der Verfassung verlangen.</a:t>
            </a:r>
          </a:p>
          <a:p>
            <a:pPr marL="285750" indent="-285750">
              <a:buFontTx/>
              <a:buChar char="-"/>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Ein solches Begehren ist dem Volk zur Abstimmung zu unterbreiten.</a:t>
            </a:r>
          </a:p>
        </p:txBody>
      </p:sp>
      <p:sp>
        <p:nvSpPr>
          <p:cNvPr id="2" name="Textfeld 1">
            <a:extLst>
              <a:ext uri="{FF2B5EF4-FFF2-40B4-BE49-F238E27FC236}">
                <a16:creationId xmlns:a16="http://schemas.microsoft.com/office/drawing/2014/main" id="{FC971D69-AF06-17B0-9AFC-297C30D69A75}"/>
              </a:ext>
            </a:extLst>
          </p:cNvPr>
          <p:cNvSpPr txBox="1"/>
          <p:nvPr/>
        </p:nvSpPr>
        <p:spPr>
          <a:xfrm>
            <a:off x="6095999" y="2625778"/>
            <a:ext cx="5499101" cy="2031325"/>
          </a:xfrm>
          <a:prstGeom prst="rect">
            <a:avLst/>
          </a:prstGeom>
          <a:noFill/>
        </p:spPr>
        <p:txBody>
          <a:bodyPr wrap="square">
            <a:spAutoFit/>
          </a:bodyPr>
          <a:lstStyle/>
          <a:p>
            <a:pPr marL="285750" indent="-285750">
              <a:buFontTx/>
              <a:buChar char="-"/>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Reaktion des Bundesrates oder Parlaments auf eine Volksinitiative</a:t>
            </a:r>
          </a:p>
          <a:p>
            <a:pPr marL="285750" indent="-285750">
              <a:buFontTx/>
              <a:buChar char="-"/>
            </a:pPr>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Das Parlament kann ein Gesetz als Alternative vorschlagen.</a:t>
            </a:r>
          </a:p>
          <a:p>
            <a:pPr marL="285750" indent="-285750">
              <a:buFontTx/>
              <a:buChar char="-"/>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Ein indirekter Gegenentwurf kann auch eine </a:t>
            </a: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hlinkClick r:id="rId2">
                  <a:extLst>
                    <a:ext uri="{A12FA001-AC4F-418D-AE19-62706E023703}">
                      <ahyp:hlinkClr xmlns:ahyp="http://schemas.microsoft.com/office/drawing/2018/hyperlinkcolor" val="tx"/>
                    </a:ext>
                  </a:extLst>
                </a:hlinkClick>
              </a:rPr>
              <a:t>Verfassungsvorlage</a:t>
            </a: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ein </a:t>
            </a: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hlinkClick r:id="rId3">
                  <a:extLst>
                    <a:ext uri="{A12FA001-AC4F-418D-AE19-62706E023703}">
                      <ahyp:hlinkClr xmlns:ahyp="http://schemas.microsoft.com/office/drawing/2018/hyperlinkcolor" val="tx"/>
                    </a:ext>
                  </a:extLst>
                </a:hlinkClick>
              </a:rPr>
              <a:t>Bundesbeschluss</a:t>
            </a: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oder eine </a:t>
            </a: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hlinkClick r:id="rId4">
                  <a:extLst>
                    <a:ext uri="{A12FA001-AC4F-418D-AE19-62706E023703}">
                      <ahyp:hlinkClr xmlns:ahyp="http://schemas.microsoft.com/office/drawing/2018/hyperlinkcolor" val="tx"/>
                    </a:ext>
                  </a:extLst>
                </a:hlinkClick>
              </a:rPr>
              <a:t>Verordnung</a:t>
            </a: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 sein.</a:t>
            </a:r>
            <a:endPar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p:txBody>
      </p:sp>
      <p:sp>
        <p:nvSpPr>
          <p:cNvPr id="3" name="Titel 1">
            <a:extLst>
              <a:ext uri="{FF2B5EF4-FFF2-40B4-BE49-F238E27FC236}">
                <a16:creationId xmlns:a16="http://schemas.microsoft.com/office/drawing/2014/main" id="{0E01108A-A791-0BEB-3B25-64D593AE07DB}"/>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gn="ctr"/>
            <a:r>
              <a:rPr lang="de-DE" sz="2800" dirty="0">
                <a:latin typeface="bs Thomas Sans 1" panose="00000500000000000000" pitchFamily="50" charset="0"/>
                <a:ea typeface="bs Thomas Sans 1" panose="00000500000000000000" pitchFamily="50" charset="0"/>
              </a:rPr>
              <a:t>Zwei Fragestellungen</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27910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6B769-CF11-D121-5E6A-ED6465991353}"/>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A97767BA-56EA-9C68-9E59-2DD00C891249}"/>
              </a:ext>
            </a:extLst>
          </p:cNvPr>
          <p:cNvSpPr txBox="1">
            <a:spLocks/>
          </p:cNvSpPr>
          <p:nvPr/>
        </p:nvSpPr>
        <p:spPr>
          <a:xfrm>
            <a:off x="1646293" y="2081915"/>
            <a:ext cx="2817488" cy="4001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de-DE" sz="2000" b="1" dirty="0"/>
              <a:t>Obligatorisches</a:t>
            </a:r>
          </a:p>
          <a:p>
            <a:pPr marL="0" indent="0" algn="ctr">
              <a:buNone/>
            </a:pPr>
            <a:endParaRPr lang="de-CH" sz="1900" dirty="0"/>
          </a:p>
          <a:p>
            <a:pPr marL="0" indent="0" algn="ctr">
              <a:buNone/>
            </a:pPr>
            <a:endParaRPr lang="de-CH" sz="1900" dirty="0"/>
          </a:p>
        </p:txBody>
      </p:sp>
      <p:sp>
        <p:nvSpPr>
          <p:cNvPr id="14" name="Textfeld 13">
            <a:extLst>
              <a:ext uri="{FF2B5EF4-FFF2-40B4-BE49-F238E27FC236}">
                <a16:creationId xmlns:a16="http://schemas.microsoft.com/office/drawing/2014/main" id="{1BDB256B-099B-F66E-8724-D17425832C0D}"/>
              </a:ext>
            </a:extLst>
          </p:cNvPr>
          <p:cNvSpPr txBox="1"/>
          <p:nvPr/>
        </p:nvSpPr>
        <p:spPr>
          <a:xfrm>
            <a:off x="7341843" y="2081915"/>
            <a:ext cx="3590236" cy="400110"/>
          </a:xfrm>
          <a:prstGeom prst="rect">
            <a:avLst/>
          </a:prstGeom>
          <a:noFill/>
        </p:spPr>
        <p:txBody>
          <a:bodyPr wrap="square">
            <a:spAutoFit/>
          </a:bodyPr>
          <a:lstStyle/>
          <a:p>
            <a:pPr marL="0" indent="0" algn="ctr">
              <a:buNone/>
            </a:pPr>
            <a:r>
              <a:rPr lang="de-DE" sz="2000" b="1" dirty="0">
                <a:latin typeface="Arial" panose="020B0604020202020204" pitchFamily="34" charset="0"/>
                <a:cs typeface="Arial" panose="020B0604020202020204" pitchFamily="34" charset="0"/>
              </a:rPr>
              <a:t>Fakultatives</a:t>
            </a:r>
          </a:p>
        </p:txBody>
      </p:sp>
      <p:grpSp>
        <p:nvGrpSpPr>
          <p:cNvPr id="6" name="Gruppieren 5">
            <a:extLst>
              <a:ext uri="{FF2B5EF4-FFF2-40B4-BE49-F238E27FC236}">
                <a16:creationId xmlns:a16="http://schemas.microsoft.com/office/drawing/2014/main" id="{1318C4C6-F861-3FA2-E318-F9B832BB83FE}"/>
              </a:ext>
            </a:extLst>
          </p:cNvPr>
          <p:cNvGrpSpPr/>
          <p:nvPr/>
        </p:nvGrpSpPr>
        <p:grpSpPr>
          <a:xfrm>
            <a:off x="3055037" y="1379123"/>
            <a:ext cx="6081924" cy="634405"/>
            <a:chOff x="2942156" y="1379123"/>
            <a:chExt cx="6081924" cy="634405"/>
          </a:xfrm>
        </p:grpSpPr>
        <p:cxnSp>
          <p:nvCxnSpPr>
            <p:cNvPr id="16" name="Gerader Verbinder 15">
              <a:extLst>
                <a:ext uri="{FF2B5EF4-FFF2-40B4-BE49-F238E27FC236}">
                  <a16:creationId xmlns:a16="http://schemas.microsoft.com/office/drawing/2014/main" id="{DFCB5099-D47C-4C36-F9F0-45D0BA24A480}"/>
                </a:ext>
              </a:extLst>
            </p:cNvPr>
            <p:cNvCxnSpPr>
              <a:cxnSpLocks/>
            </p:cNvCxnSpPr>
            <p:nvPr/>
          </p:nvCxnSpPr>
          <p:spPr>
            <a:xfrm>
              <a:off x="2942156" y="1678910"/>
              <a:ext cx="6081924" cy="9939"/>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Gerader Verbinder 16">
              <a:extLst>
                <a:ext uri="{FF2B5EF4-FFF2-40B4-BE49-F238E27FC236}">
                  <a16:creationId xmlns:a16="http://schemas.microsoft.com/office/drawing/2014/main" id="{F57C4C7B-215C-1C14-66F5-668BE19881E0}"/>
                </a:ext>
              </a:extLst>
            </p:cNvPr>
            <p:cNvCxnSpPr>
              <a:cxnSpLocks/>
            </p:cNvCxnSpPr>
            <p:nvPr/>
          </p:nvCxnSpPr>
          <p:spPr>
            <a:xfrm flipV="1">
              <a:off x="5983118" y="1379123"/>
              <a:ext cx="0" cy="309726"/>
            </a:xfrm>
            <a:prstGeom prst="line">
              <a:avLst/>
            </a:prstGeom>
            <a:ln w="28575"/>
          </p:spPr>
          <p:style>
            <a:lnRef idx="1">
              <a:schemeClr val="dk1"/>
            </a:lnRef>
            <a:fillRef idx="0">
              <a:schemeClr val="dk1"/>
            </a:fillRef>
            <a:effectRef idx="0">
              <a:schemeClr val="dk1"/>
            </a:effectRef>
            <a:fontRef idx="minor">
              <a:schemeClr val="tx1"/>
            </a:fontRef>
          </p:style>
        </p:cxnSp>
        <p:cxnSp>
          <p:nvCxnSpPr>
            <p:cNvPr id="19" name="Gerader Verbinder 18">
              <a:extLst>
                <a:ext uri="{FF2B5EF4-FFF2-40B4-BE49-F238E27FC236}">
                  <a16:creationId xmlns:a16="http://schemas.microsoft.com/office/drawing/2014/main" id="{2D45E9FD-8E41-A728-EBE8-3B0044F0AB7B}"/>
                </a:ext>
              </a:extLst>
            </p:cNvPr>
            <p:cNvCxnSpPr>
              <a:cxnSpLocks/>
            </p:cNvCxnSpPr>
            <p:nvPr/>
          </p:nvCxnSpPr>
          <p:spPr>
            <a:xfrm flipV="1">
              <a:off x="9024080" y="1678910"/>
              <a:ext cx="0" cy="334618"/>
            </a:xfrm>
            <a:prstGeom prst="line">
              <a:avLst/>
            </a:prstGeom>
            <a:ln w="28575"/>
          </p:spPr>
          <p:style>
            <a:lnRef idx="1">
              <a:schemeClr val="dk1"/>
            </a:lnRef>
            <a:fillRef idx="0">
              <a:schemeClr val="dk1"/>
            </a:fillRef>
            <a:effectRef idx="0">
              <a:schemeClr val="dk1"/>
            </a:effectRef>
            <a:fontRef idx="minor">
              <a:schemeClr val="tx1"/>
            </a:fontRef>
          </p:style>
        </p:cxnSp>
        <p:cxnSp>
          <p:nvCxnSpPr>
            <p:cNvPr id="21" name="Gerader Verbinder 20">
              <a:extLst>
                <a:ext uri="{FF2B5EF4-FFF2-40B4-BE49-F238E27FC236}">
                  <a16:creationId xmlns:a16="http://schemas.microsoft.com/office/drawing/2014/main" id="{B82B6873-08DE-368C-DDEB-2FB8697E2BEE}"/>
                </a:ext>
              </a:extLst>
            </p:cNvPr>
            <p:cNvCxnSpPr>
              <a:cxnSpLocks/>
            </p:cNvCxnSpPr>
            <p:nvPr/>
          </p:nvCxnSpPr>
          <p:spPr>
            <a:xfrm flipV="1">
              <a:off x="2942156" y="1673351"/>
              <a:ext cx="0" cy="334618"/>
            </a:xfrm>
            <a:prstGeom prst="line">
              <a:avLst/>
            </a:prstGeom>
            <a:ln w="28575"/>
          </p:spPr>
          <p:style>
            <a:lnRef idx="1">
              <a:schemeClr val="dk1"/>
            </a:lnRef>
            <a:fillRef idx="0">
              <a:schemeClr val="dk1"/>
            </a:fillRef>
            <a:effectRef idx="0">
              <a:schemeClr val="dk1"/>
            </a:effectRef>
            <a:fontRef idx="minor">
              <a:schemeClr val="tx1"/>
            </a:fontRef>
          </p:style>
        </p:cxnSp>
      </p:grpSp>
      <p:sp>
        <p:nvSpPr>
          <p:cNvPr id="24" name="Textfeld 23">
            <a:extLst>
              <a:ext uri="{FF2B5EF4-FFF2-40B4-BE49-F238E27FC236}">
                <a16:creationId xmlns:a16="http://schemas.microsoft.com/office/drawing/2014/main" id="{51736CB7-B63A-2273-96D0-184CB0A662D3}"/>
              </a:ext>
            </a:extLst>
          </p:cNvPr>
          <p:cNvSpPr txBox="1"/>
          <p:nvPr/>
        </p:nvSpPr>
        <p:spPr>
          <a:xfrm>
            <a:off x="838199" y="2625778"/>
            <a:ext cx="4343402" cy="1477328"/>
          </a:xfrm>
          <a:prstGeom prst="rect">
            <a:avLst/>
          </a:prstGeom>
          <a:noFill/>
        </p:spPr>
        <p:txBody>
          <a:bodyPr wrap="square">
            <a:spAutoFit/>
          </a:bodyPr>
          <a:lstStyle/>
          <a:p>
            <a:pPr marL="0" indent="0">
              <a:buNone/>
            </a:pPr>
            <a:r>
              <a:rPr lang="de-DE" dirty="0">
                <a:solidFill>
                  <a:schemeClr val="bg2">
                    <a:lumMod val="10000"/>
                  </a:schemeClr>
                </a:solidFill>
                <a:latin typeface="bs Thomas Sans 1" panose="00000500000000000000" pitchFamily="50" charset="0"/>
                <a:ea typeface="bs Thomas Sans 1" panose="00000500000000000000" pitchFamily="50" charset="0"/>
                <a:cs typeface="Arial" panose="020B0604020202020204" pitchFamily="34" charset="0"/>
              </a:rPr>
              <a:t>Art. 140 BV</a:t>
            </a:r>
          </a:p>
          <a:p>
            <a:pPr marL="0" indent="0">
              <a:buNone/>
            </a:pPr>
            <a:endParaRPr lang="de-DE" dirty="0">
              <a:solidFill>
                <a:schemeClr val="bg2">
                  <a:lumMod val="10000"/>
                </a:schemeClr>
              </a:solidFill>
              <a:latin typeface="bs Thomas Sans 1" panose="00000500000000000000" pitchFamily="50" charset="0"/>
              <a:ea typeface="bs Thomas Sans 1" panose="00000500000000000000" pitchFamily="50" charset="0"/>
              <a:cs typeface="Arial" panose="020B0604020202020204" pitchFamily="34" charset="0"/>
            </a:endParaRPr>
          </a:p>
          <a:p>
            <a:r>
              <a:rPr lang="de-CH" dirty="0">
                <a:solidFill>
                  <a:schemeClr val="bg2">
                    <a:lumMod val="10000"/>
                  </a:schemeClr>
                </a:solidFill>
                <a:latin typeface="bs Thomas Sans 1 Light" panose="00000400000000000000" pitchFamily="50" charset="0"/>
                <a:ea typeface="bs Thomas Sans 1 Light" panose="00000400000000000000" pitchFamily="50" charset="0"/>
              </a:rPr>
              <a:t>SR 101 - Bundesverfassung der Schweizerischen Eidgenossenschaft vom 18. April 1999</a:t>
            </a:r>
            <a:r>
              <a:rPr lang="de-CH" baseline="30000" dirty="0">
                <a:solidFill>
                  <a:schemeClr val="bg2">
                    <a:lumMod val="10000"/>
                  </a:schemeClr>
                </a:solidFill>
                <a:latin typeface="bs Thomas Sans 1 Light" panose="00000400000000000000" pitchFamily="50" charset="0"/>
                <a:ea typeface="bs Thomas Sans 1 Light" panose="00000400000000000000" pitchFamily="50" charset="0"/>
              </a:rPr>
              <a:t>1</a:t>
            </a:r>
          </a:p>
        </p:txBody>
      </p:sp>
      <p:sp>
        <p:nvSpPr>
          <p:cNvPr id="2" name="Textfeld 1">
            <a:extLst>
              <a:ext uri="{FF2B5EF4-FFF2-40B4-BE49-F238E27FC236}">
                <a16:creationId xmlns:a16="http://schemas.microsoft.com/office/drawing/2014/main" id="{E58A3867-BE40-A544-2BCE-8926A8A5D9BB}"/>
              </a:ext>
            </a:extLst>
          </p:cNvPr>
          <p:cNvSpPr txBox="1"/>
          <p:nvPr/>
        </p:nvSpPr>
        <p:spPr>
          <a:xfrm>
            <a:off x="7010400" y="2625778"/>
            <a:ext cx="4343400" cy="2308324"/>
          </a:xfrm>
          <a:prstGeom prst="rect">
            <a:avLst/>
          </a:prstGeom>
          <a:noFill/>
        </p:spPr>
        <p:txBody>
          <a:bodyPr wrap="square">
            <a:spAutoFit/>
          </a:bodyPr>
          <a:lstStyle/>
          <a:p>
            <a:r>
              <a:rPr lang="de-DE" dirty="0">
                <a:solidFill>
                  <a:schemeClr val="bg2">
                    <a:lumMod val="10000"/>
                  </a:schemeClr>
                </a:solidFill>
                <a:latin typeface="bs Thomas Sans 1" panose="00000500000000000000" pitchFamily="50" charset="0"/>
                <a:ea typeface="bs Thomas Sans 1" panose="00000500000000000000" pitchFamily="50" charset="0"/>
                <a:cs typeface="Arial" panose="020B0604020202020204" pitchFamily="34" charset="0"/>
              </a:rPr>
              <a:t>Art. 141 BV </a:t>
            </a:r>
          </a:p>
          <a:p>
            <a:endParaRPr lang="de-DE" dirty="0">
              <a:solidFill>
                <a:schemeClr val="bg2">
                  <a:lumMod val="10000"/>
                </a:schemeClr>
              </a:solidFill>
              <a:latin typeface="bs Thomas Sans 1" panose="00000500000000000000" pitchFamily="50" charset="0"/>
              <a:ea typeface="bs Thomas Sans 1" panose="00000500000000000000" pitchFamily="50" charset="0"/>
              <a:cs typeface="Arial" panose="020B0604020202020204" pitchFamily="34" charset="0"/>
            </a:endParaRPr>
          </a:p>
          <a:p>
            <a:r>
              <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SR 101 - Bundesverfassung der Schweizerischen Eidgenossenschaft vom 18. April 1999²</a:t>
            </a:r>
          </a:p>
          <a:p>
            <a:endPar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a:p>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50 000 Stimmberechtigte oder mind. acht Kantone </a:t>
            </a:r>
            <a:endParaRPr lang="de-CH"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endParaRPr>
          </a:p>
        </p:txBody>
      </p:sp>
      <p:sp>
        <p:nvSpPr>
          <p:cNvPr id="3" name="Titel 1">
            <a:extLst>
              <a:ext uri="{FF2B5EF4-FFF2-40B4-BE49-F238E27FC236}">
                <a16:creationId xmlns:a16="http://schemas.microsoft.com/office/drawing/2014/main" id="{9C499159-98AC-6B39-06FD-2D62BFFFA99F}"/>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gn="ctr"/>
            <a:r>
              <a:rPr lang="de-DE" sz="2800" dirty="0">
                <a:latin typeface="bs Thomas Sans 1" panose="00000500000000000000" pitchFamily="50" charset="0"/>
                <a:ea typeface="bs Thomas Sans 1" panose="00000500000000000000" pitchFamily="50" charset="0"/>
              </a:rPr>
              <a:t>Referendum</a:t>
            </a:r>
            <a:endParaRPr lang="de-DE" sz="2800" baseline="30000" dirty="0">
              <a:latin typeface="bs Thomas Sans 1" panose="00000500000000000000" pitchFamily="50" charset="0"/>
              <a:ea typeface="bs Thomas Sans 1" panose="00000500000000000000" pitchFamily="50" charset="0"/>
            </a:endParaRPr>
          </a:p>
        </p:txBody>
      </p:sp>
      <p:sp>
        <p:nvSpPr>
          <p:cNvPr id="4" name="Textfeld 3">
            <a:extLst>
              <a:ext uri="{FF2B5EF4-FFF2-40B4-BE49-F238E27FC236}">
                <a16:creationId xmlns:a16="http://schemas.microsoft.com/office/drawing/2014/main" id="{3BF780D3-7723-4FB7-5F75-5627D7FB6F9A}"/>
              </a:ext>
            </a:extLst>
          </p:cNvPr>
          <p:cNvSpPr txBox="1"/>
          <p:nvPr/>
        </p:nvSpPr>
        <p:spPr>
          <a:xfrm>
            <a:off x="838201" y="5596570"/>
            <a:ext cx="10590441" cy="738664"/>
          </a:xfrm>
          <a:prstGeom prst="rect">
            <a:avLst/>
          </a:prstGeom>
          <a:noFill/>
        </p:spPr>
        <p:txBody>
          <a:bodyPr wrap="square" rtlCol="0">
            <a:spAutoFit/>
          </a:bodyPr>
          <a:lstStyle/>
          <a:p>
            <a:r>
              <a:rPr lang="de-DE" sz="1050" i="1" baseline="30000" dirty="0">
                <a:solidFill>
                  <a:schemeClr val="bg1">
                    <a:lumMod val="65000"/>
                  </a:schemeClr>
                </a:solidFill>
                <a:latin typeface="bs Thomas Sans 1" panose="00000500000000000000" pitchFamily="50" charset="0"/>
                <a:ea typeface="bs Thomas Sans 1" panose="00000500000000000000" pitchFamily="50" charset="0"/>
              </a:rPr>
              <a:t>1</a:t>
            </a:r>
            <a:r>
              <a:rPr lang="de-DE" sz="1050" i="1" dirty="0">
                <a:solidFill>
                  <a:schemeClr val="bg1">
                    <a:lumMod val="65000"/>
                  </a:schemeClr>
                </a:solidFill>
                <a:latin typeface="bs Thomas Sans 1" panose="00000500000000000000" pitchFamily="50" charset="0"/>
                <a:ea typeface="bs Thomas Sans 1" panose="00000500000000000000" pitchFamily="50" charset="0"/>
              </a:rPr>
              <a:t>101. Bundesverfassung der Schweizerischen Eidgenossenschaft. Bern: Schweizerische Eidgenossenschaft, </a:t>
            </a:r>
            <a:r>
              <a:rPr lang="de-DE" sz="1050" i="1" dirty="0" err="1">
                <a:solidFill>
                  <a:schemeClr val="bg1">
                    <a:lumMod val="65000"/>
                  </a:schemeClr>
                </a:solidFill>
                <a:latin typeface="bs Thomas Sans 1" panose="00000500000000000000" pitchFamily="50" charset="0"/>
                <a:ea typeface="bs Thomas Sans 1" panose="00000500000000000000" pitchFamily="50" charset="0"/>
              </a:rPr>
              <a:t>Fedlex</a:t>
            </a:r>
            <a:r>
              <a:rPr lang="de-DE" sz="1050" i="1" dirty="0">
                <a:solidFill>
                  <a:schemeClr val="bg1">
                    <a:lumMod val="65000"/>
                  </a:schemeClr>
                </a:solidFill>
                <a:latin typeface="bs Thomas Sans 1" panose="00000500000000000000" pitchFamily="50" charset="0"/>
                <a:ea typeface="bs Thomas Sans 1" panose="00000500000000000000" pitchFamily="50" charset="0"/>
              </a:rPr>
              <a:t>. Die Publikationsplattform des Bundesrecht 03.03.2024:  </a:t>
            </a:r>
            <a:r>
              <a:rPr lang="de-DE" sz="1050" i="1" dirty="0">
                <a:solidFill>
                  <a:schemeClr val="bg1">
                    <a:lumMod val="65000"/>
                  </a:schemeClr>
                </a:solidFill>
                <a:latin typeface="bs Thomas Sans 1" panose="00000500000000000000" pitchFamily="50" charset="0"/>
                <a:ea typeface="bs Thomas Sans 1" panose="00000500000000000000" pitchFamily="50" charset="0"/>
                <a:hlinkClick r:id="rId3">
                  <a:extLst>
                    <a:ext uri="{A12FA001-AC4F-418D-AE19-62706E023703}">
                      <ahyp:hlinkClr xmlns:ahyp="http://schemas.microsoft.com/office/drawing/2018/hyperlinkcolor" val="tx"/>
                    </a:ext>
                  </a:extLst>
                </a:hlinkClick>
              </a:rPr>
              <a:t>https://www.fedlex.admin.ch/eli/cc/1999/404/de#art_140</a:t>
            </a:r>
            <a:r>
              <a:rPr lang="de-DE" sz="1050" i="1" dirty="0">
                <a:solidFill>
                  <a:schemeClr val="bg1">
                    <a:lumMod val="65000"/>
                  </a:schemeClr>
                </a:solidFill>
                <a:latin typeface="bs Thomas Sans 1" panose="00000500000000000000" pitchFamily="50" charset="0"/>
                <a:ea typeface="bs Thomas Sans 1" panose="00000500000000000000" pitchFamily="50" charset="0"/>
              </a:rPr>
              <a:t> (Zugriff: 30.01.2026)</a:t>
            </a:r>
          </a:p>
          <a:p>
            <a:r>
              <a:rPr lang="de-DE" sz="1050" i="1" dirty="0">
                <a:solidFill>
                  <a:schemeClr val="bg1">
                    <a:lumMod val="65000"/>
                  </a:schemeClr>
                </a:solidFill>
                <a:latin typeface="bs Thomas Sans 1" panose="00000500000000000000" pitchFamily="50" charset="0"/>
                <a:ea typeface="bs Thomas Sans 1" panose="00000500000000000000" pitchFamily="50" charset="0"/>
              </a:rPr>
              <a:t>²101. Bundesverfassung der Schweizerischen Eidgenossenschaft. Bern: Schweizerische Eidgenossenschaft, </a:t>
            </a:r>
            <a:r>
              <a:rPr lang="de-DE" sz="1050" i="1" dirty="0" err="1">
                <a:solidFill>
                  <a:schemeClr val="bg1">
                    <a:lumMod val="65000"/>
                  </a:schemeClr>
                </a:solidFill>
                <a:latin typeface="bs Thomas Sans 1" panose="00000500000000000000" pitchFamily="50" charset="0"/>
                <a:ea typeface="bs Thomas Sans 1" panose="00000500000000000000" pitchFamily="50" charset="0"/>
              </a:rPr>
              <a:t>Fedlex</a:t>
            </a:r>
            <a:r>
              <a:rPr lang="de-DE" sz="1050" i="1" dirty="0">
                <a:solidFill>
                  <a:schemeClr val="bg1">
                    <a:lumMod val="65000"/>
                  </a:schemeClr>
                </a:solidFill>
                <a:latin typeface="bs Thomas Sans 1" panose="00000500000000000000" pitchFamily="50" charset="0"/>
                <a:ea typeface="bs Thomas Sans 1" panose="00000500000000000000" pitchFamily="50" charset="0"/>
              </a:rPr>
              <a:t>. Die Publikationsplattform des Bundesrecht 03.03.2024:  </a:t>
            </a:r>
            <a:r>
              <a:rPr lang="de-DE" sz="1050" i="1" dirty="0">
                <a:solidFill>
                  <a:schemeClr val="bg1">
                    <a:lumMod val="65000"/>
                  </a:schemeClr>
                </a:solidFill>
                <a:latin typeface="bs Thomas Sans 1" panose="00000500000000000000" pitchFamily="50" charset="0"/>
                <a:ea typeface="bs Thomas Sans 1" panose="00000500000000000000" pitchFamily="50" charset="0"/>
                <a:hlinkClick r:id="rId4">
                  <a:extLst>
                    <a:ext uri="{A12FA001-AC4F-418D-AE19-62706E023703}">
                      <ahyp:hlinkClr xmlns:ahyp="http://schemas.microsoft.com/office/drawing/2018/hyperlinkcolor" val="tx"/>
                    </a:ext>
                  </a:extLst>
                </a:hlinkClick>
              </a:rPr>
              <a:t>https://www.fedlex.admin.ch/eli/cc/1999/404/de#art_141</a:t>
            </a:r>
            <a:r>
              <a:rPr lang="de-DE" sz="1050" i="1" dirty="0">
                <a:solidFill>
                  <a:schemeClr val="bg1">
                    <a:lumMod val="65000"/>
                  </a:schemeClr>
                </a:solidFill>
                <a:latin typeface="bs Thomas Sans 1" panose="00000500000000000000" pitchFamily="50" charset="0"/>
                <a:ea typeface="bs Thomas Sans 1" panose="00000500000000000000" pitchFamily="50" charset="0"/>
              </a:rPr>
              <a:t> (Zugriff: 30.01.2026)</a:t>
            </a:r>
          </a:p>
        </p:txBody>
      </p:sp>
    </p:spTree>
    <p:extLst>
      <p:ext uri="{BB962C8B-B14F-4D97-AF65-F5344CB8AC3E}">
        <p14:creationId xmlns:p14="http://schemas.microsoft.com/office/powerpoint/2010/main" val="2432589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8CCA48-0FFC-DC27-BDED-6ECBEF784839}"/>
            </a:ext>
          </a:extLst>
        </p:cNvPr>
        <p:cNvGrpSpPr/>
        <p:nvPr/>
      </p:nvGrpSpPr>
      <p:grpSpPr>
        <a:xfrm>
          <a:off x="0" y="0"/>
          <a:ext cx="0" cy="0"/>
          <a:chOff x="0" y="0"/>
          <a:chExt cx="0" cy="0"/>
        </a:xfrm>
      </p:grpSpPr>
      <p:sp>
        <p:nvSpPr>
          <p:cNvPr id="7" name="Rechteck 6">
            <a:extLst>
              <a:ext uri="{FF2B5EF4-FFF2-40B4-BE49-F238E27FC236}">
                <a16:creationId xmlns:a16="http://schemas.microsoft.com/office/drawing/2014/main" id="{9ACE9B26-681B-2B75-8D4F-94EDA6F8E151}"/>
              </a:ext>
            </a:extLst>
          </p:cNvPr>
          <p:cNvSpPr/>
          <p:nvPr/>
        </p:nvSpPr>
        <p:spPr>
          <a:xfrm>
            <a:off x="838198" y="1807865"/>
            <a:ext cx="10515599" cy="697627"/>
          </a:xfrm>
          <a:prstGeom prst="rect">
            <a:avLst/>
          </a:prstGeom>
        </p:spPr>
        <p:txBody>
          <a:bodyPr wrap="square">
            <a:spAutoFit/>
          </a:bodyPr>
          <a:lstStyle/>
          <a:p>
            <a:pPr>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Lesen Sie die beiden Texte (Einzelarbeit). </a:t>
            </a:r>
          </a:p>
          <a:p>
            <a:pPr>
              <a:spcBef>
                <a:spcPts val="200"/>
              </a:spcBef>
              <a:spcAft>
                <a:spcPts val="200"/>
              </a:spcAft>
            </a:pPr>
            <a:r>
              <a:rPr lang="de-DE" dirty="0">
                <a:solidFill>
                  <a:schemeClr val="bg2">
                    <a:lumMod val="10000"/>
                  </a:schemeClr>
                </a:solidFill>
                <a:latin typeface="bs Thomas Sans 1 Light" panose="00000400000000000000" pitchFamily="50" charset="0"/>
                <a:ea typeface="bs Thomas Sans 1 Light" panose="00000400000000000000" pitchFamily="50" charset="0"/>
                <a:cs typeface="Arial" panose="020B0604020202020204" pitchFamily="34" charset="0"/>
              </a:rPr>
              <a:t>Text 1 (Pro) zeigt die Argumente für die Vorlage und Text 2 (Contra) gegen die Vorlage. </a:t>
            </a:r>
          </a:p>
        </p:txBody>
      </p:sp>
      <p:sp>
        <p:nvSpPr>
          <p:cNvPr id="4" name="Titel 1">
            <a:extLst>
              <a:ext uri="{FF2B5EF4-FFF2-40B4-BE49-F238E27FC236}">
                <a16:creationId xmlns:a16="http://schemas.microsoft.com/office/drawing/2014/main" id="{1E87CBEC-3CEE-4542-F519-13419AA04A32}"/>
              </a:ext>
            </a:extLst>
          </p:cNvPr>
          <p:cNvSpPr txBox="1">
            <a:spLocks/>
          </p:cNvSpPr>
          <p:nvPr/>
        </p:nvSpPr>
        <p:spPr>
          <a:xfrm>
            <a:off x="838198" y="3286897"/>
            <a:ext cx="10134602" cy="1518643"/>
          </a:xfrm>
          <a:prstGeom prst="rect">
            <a:avLst/>
          </a:prstGeom>
          <a:solidFill>
            <a:schemeClr val="accent5"/>
          </a:solidFill>
          <a:ln w="9525">
            <a:solidFill>
              <a:schemeClr val="accent5">
                <a:lumMod val="50000"/>
              </a:scheme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1800" b="1" dirty="0">
                <a:latin typeface="bs Thomas Sans 1 Light" panose="00000400000000000000" pitchFamily="50" charset="0"/>
                <a:ea typeface="bs Thomas Sans 1 Light" panose="00000400000000000000" pitchFamily="50" charset="0"/>
              </a:rPr>
              <a:t>Hinweis zur Lesestrategie:</a:t>
            </a:r>
          </a:p>
          <a:p>
            <a:endParaRPr lang="de-DE" sz="1800" dirty="0">
              <a:latin typeface="bs Thomas Sans 1 Light" panose="00000400000000000000" pitchFamily="50" charset="0"/>
              <a:ea typeface="bs Thomas Sans 1 Light" panose="00000400000000000000" pitchFamily="50" charset="0"/>
            </a:endParaRPr>
          </a:p>
          <a:p>
            <a:r>
              <a:rPr lang="de-DE" sz="1800" dirty="0">
                <a:latin typeface="bs Thomas Sans 1 Light" panose="00000400000000000000" pitchFamily="50" charset="0"/>
                <a:ea typeface="bs Thomas Sans 1 Light" panose="00000400000000000000" pitchFamily="50" charset="0"/>
              </a:rPr>
              <a:t>Lesen Sie die Texte mit zwei Farben. Markieren Sie mit einer Farbe Schlüsselbegriffe, welche einen zentralen Inhalt oder Fakt darstellen. Markieren Sie mit einer anderen Farbe Einstellungen und Werthaltungen, welche dem Inhalt zugrunde gelegt sind.</a:t>
            </a:r>
            <a:endParaRPr lang="de-CH" sz="1800" dirty="0">
              <a:latin typeface="bs Thomas Sans 1 Light" panose="00000400000000000000" pitchFamily="50" charset="0"/>
              <a:ea typeface="bs Thomas Sans 1 Light" panose="00000400000000000000" pitchFamily="50" charset="0"/>
            </a:endParaRPr>
          </a:p>
        </p:txBody>
      </p:sp>
      <p:sp>
        <p:nvSpPr>
          <p:cNvPr id="9" name="Titel 1">
            <a:extLst>
              <a:ext uri="{FF2B5EF4-FFF2-40B4-BE49-F238E27FC236}">
                <a16:creationId xmlns:a16="http://schemas.microsoft.com/office/drawing/2014/main" id="{8DBC2A28-5213-F3D0-7E7D-6F641B74F95D}"/>
              </a:ext>
            </a:extLst>
          </p:cNvPr>
          <p:cNvSpPr txBox="1">
            <a:spLocks/>
          </p:cNvSpPr>
          <p:nvPr/>
        </p:nvSpPr>
        <p:spPr>
          <a:xfrm>
            <a:off x="838199" y="565778"/>
            <a:ext cx="10515601" cy="12598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2800" dirty="0">
                <a:latin typeface="bs Thomas Sans 1" panose="00000500000000000000" pitchFamily="50" charset="0"/>
                <a:ea typeface="bs Thomas Sans 1" panose="00000500000000000000" pitchFamily="50" charset="0"/>
              </a:rPr>
              <a:t>Auftrag 1</a:t>
            </a:r>
            <a:endParaRPr lang="de-DE" sz="2800" baseline="30000" dirty="0">
              <a:latin typeface="bs Thomas Sans 1" panose="00000500000000000000" pitchFamily="50" charset="0"/>
              <a:ea typeface="bs Thomas Sans 1" panose="00000500000000000000" pitchFamily="50" charset="0"/>
            </a:endParaRPr>
          </a:p>
        </p:txBody>
      </p:sp>
    </p:spTree>
    <p:extLst>
      <p:ext uri="{BB962C8B-B14F-4D97-AF65-F5344CB8AC3E}">
        <p14:creationId xmlns:p14="http://schemas.microsoft.com/office/powerpoint/2010/main" val="31230056"/>
      </p:ext>
    </p:extLst>
  </p:cSld>
  <p:clrMapOvr>
    <a:masterClrMapping/>
  </p:clrMapOvr>
</p:sld>
</file>

<file path=ppt/theme/theme1.xml><?xml version="1.0" encoding="utf-8"?>
<a:theme xmlns:a="http://schemas.openxmlformats.org/drawingml/2006/main" name="WuPaktuell">
  <a:themeElements>
    <a:clrScheme name="W&amp;P">
      <a:dk1>
        <a:srgbClr val="008A80"/>
      </a:dk1>
      <a:lt1>
        <a:srgbClr val="FFFFFF"/>
      </a:lt1>
      <a:dk2>
        <a:srgbClr val="008A80"/>
      </a:dk2>
      <a:lt2>
        <a:srgbClr val="F2F2F2"/>
      </a:lt2>
      <a:accent1>
        <a:srgbClr val="6EB0AB"/>
      </a:accent1>
      <a:accent2>
        <a:srgbClr val="00778B"/>
      </a:accent2>
      <a:accent3>
        <a:srgbClr val="008A80"/>
      </a:accent3>
      <a:accent4>
        <a:srgbClr val="FFFFFF"/>
      </a:accent4>
      <a:accent5>
        <a:srgbClr val="DAEDEF"/>
      </a:accent5>
      <a:accent6>
        <a:srgbClr val="D0BB44"/>
      </a:accent6>
      <a:hlink>
        <a:srgbClr val="008A80"/>
      </a:hlink>
      <a:folHlink>
        <a:srgbClr val="8AC6C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uPaktuell" id="{125D857B-A005-469F-85CC-15C8EB771E11}" vid="{C8DD7118-8AC3-4C3E-848E-478AFC1A1424}"/>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WuPaktuell</Template>
  <TotalTime>0</TotalTime>
  <Words>1812</Words>
  <Application>Microsoft Office PowerPoint</Application>
  <PresentationFormat>Breitbild</PresentationFormat>
  <Paragraphs>161</Paragraphs>
  <Slides>20</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20</vt:i4>
      </vt:variant>
    </vt:vector>
  </HeadingPairs>
  <TitlesOfParts>
    <vt:vector size="27" baseType="lpstr">
      <vt:lpstr>Arial</vt:lpstr>
      <vt:lpstr>bs Thomas Sans 1</vt:lpstr>
      <vt:lpstr>bs Thomas Sans 1 Light</vt:lpstr>
      <vt:lpstr>bs Thomas Sans 1 Semibold</vt:lpstr>
      <vt:lpstr>Calibri</vt:lpstr>
      <vt:lpstr>Wingdings</vt:lpstr>
      <vt:lpstr>WuPaktuell</vt:lpstr>
      <vt:lpstr>PowerPoint-Präsentation</vt:lpstr>
      <vt:lpstr>PowerPoint-Präsentation</vt:lpstr>
      <vt:lpstr>Bundesrat verabschiedet Botschaft zur Individualbesteuerung1</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Tatijana Jeremic</dc:creator>
  <cp:lastModifiedBy>Kaufmann, Rebecca</cp:lastModifiedBy>
  <cp:revision>270</cp:revision>
  <dcterms:created xsi:type="dcterms:W3CDTF">2018-10-16T13:43:55Z</dcterms:created>
  <dcterms:modified xsi:type="dcterms:W3CDTF">2026-01-30T08:31:19Z</dcterms:modified>
</cp:coreProperties>
</file>