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4.xml" ContentType="application/vnd.openxmlformats-officedocument.presentationml.notesSlide+xml"/>
  <Override PartName="/ppt/ink/ink5.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6"/>
  </p:notesMasterIdLst>
  <p:handoutMasterIdLst>
    <p:handoutMasterId r:id="rId17"/>
  </p:handoutMasterIdLst>
  <p:sldIdLst>
    <p:sldId id="256" r:id="rId2"/>
    <p:sldId id="667" r:id="rId3"/>
    <p:sldId id="732" r:id="rId4"/>
    <p:sldId id="733" r:id="rId5"/>
    <p:sldId id="730" r:id="rId6"/>
    <p:sldId id="728" r:id="rId7"/>
    <p:sldId id="692" r:id="rId8"/>
    <p:sldId id="726" r:id="rId9"/>
    <p:sldId id="708" r:id="rId10"/>
    <p:sldId id="731" r:id="rId11"/>
    <p:sldId id="734" r:id="rId12"/>
    <p:sldId id="735" r:id="rId13"/>
    <p:sldId id="727" r:id="rId14"/>
    <p:sldId id="718"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DE0C9B3-D337-9F32-F947-F596DCE29401}" name="Kestel, Sebastian" initials="KS" userId="S::Sebastian.Kestel@westermanngruppe.ch::8baddffc-239c-4d51-9269-6b460ddb05e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apaul, Roman" initials="C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CEE"/>
    <a:srgbClr val="00766B"/>
    <a:srgbClr val="FFFF00"/>
    <a:srgbClr val="0066FF"/>
    <a:srgbClr val="008000"/>
    <a:srgbClr val="4C9B3F"/>
    <a:srgbClr val="99CCFF"/>
    <a:srgbClr val="CDE5ED"/>
    <a:srgbClr val="EBF5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2713" autoAdjust="0"/>
  </p:normalViewPr>
  <p:slideViewPr>
    <p:cSldViewPr snapToGrid="0">
      <p:cViewPr varScale="1">
        <p:scale>
          <a:sx n="95" d="100"/>
          <a:sy n="95" d="100"/>
        </p:scale>
        <p:origin x="456" y="96"/>
      </p:cViewPr>
      <p:guideLst>
        <p:guide orient="horz" pos="2160"/>
        <p:guide pos="3840"/>
      </p:guideLst>
    </p:cSldViewPr>
  </p:slideViewPr>
  <p:notesTextViewPr>
    <p:cViewPr>
      <p:scale>
        <a:sx n="3" d="2"/>
        <a:sy n="3" d="2"/>
      </p:scale>
      <p:origin x="0" y="0"/>
    </p:cViewPr>
  </p:notesTextViewPr>
  <p:notesViewPr>
    <p:cSldViewPr snapToGrid="0">
      <p:cViewPr varScale="1">
        <p:scale>
          <a:sx n="82" d="100"/>
          <a:sy n="82" d="100"/>
        </p:scale>
        <p:origin x="-392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C348C35-67F0-4819-B9C5-8CB11D48FCE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3E35B8E4-D8F7-413B-9805-C8E3B6934A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413E78-BB05-4A71-97D3-1432E1F9ED7D}" type="datetimeFigureOut">
              <a:rPr lang="de-CH" smtClean="0"/>
              <a:t>04.11.2025</a:t>
            </a:fld>
            <a:endParaRPr lang="de-CH"/>
          </a:p>
        </p:txBody>
      </p:sp>
      <p:sp>
        <p:nvSpPr>
          <p:cNvPr id="4" name="Fußzeilenplatzhalter 3">
            <a:extLst>
              <a:ext uri="{FF2B5EF4-FFF2-40B4-BE49-F238E27FC236}">
                <a16:creationId xmlns:a16="http://schemas.microsoft.com/office/drawing/2014/main" id="{2A17661E-5839-4CA9-B1F6-A6BEAAE9402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a:extLst>
              <a:ext uri="{FF2B5EF4-FFF2-40B4-BE49-F238E27FC236}">
                <a16:creationId xmlns:a16="http://schemas.microsoft.com/office/drawing/2014/main" id="{45B50CE6-97E1-4974-9DCE-393E99B0E5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2892341-86C6-4475-9515-BD55F2FC6A34}" type="slidenum">
              <a:rPr lang="de-CH" smtClean="0"/>
              <a:t>‹Nr.›</a:t>
            </a:fld>
            <a:endParaRPr lang="de-CH"/>
          </a:p>
        </p:txBody>
      </p:sp>
    </p:spTree>
    <p:extLst>
      <p:ext uri="{BB962C8B-B14F-4D97-AF65-F5344CB8AC3E}">
        <p14:creationId xmlns:p14="http://schemas.microsoft.com/office/powerpoint/2010/main" val="1049537546"/>
      </p:ext>
    </p:extLst>
  </p:cSld>
  <p:clrMap bg1="lt1" tx1="dk1" bg2="lt2" tx2="dk2" accent1="accent1" accent2="accent2" accent3="accent3" accent4="accent4" accent5="accent5" accent6="accent6" hlink="hlink" folHlink="folHlink"/>
  <p:hf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4B5E6-55A9-40D8-9381-1767AC2977C4}" type="datetimeFigureOut">
              <a:rPr lang="de-CH" smtClean="0"/>
              <a:t>04.11.2025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D2558-AF9E-4BEC-8C12-31485415BBB0}" type="slidenum">
              <a:rPr lang="de-CH" smtClean="0"/>
              <a:t>‹Nr.›</a:t>
            </a:fld>
            <a:endParaRPr lang="de-CH"/>
          </a:p>
        </p:txBody>
      </p:sp>
    </p:spTree>
    <p:extLst>
      <p:ext uri="{BB962C8B-B14F-4D97-AF65-F5344CB8AC3E}">
        <p14:creationId xmlns:p14="http://schemas.microsoft.com/office/powerpoint/2010/main" val="351265869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1</a:t>
            </a:fld>
            <a:endParaRPr lang="de-CH"/>
          </a:p>
        </p:txBody>
      </p:sp>
    </p:spTree>
    <p:extLst>
      <p:ext uri="{BB962C8B-B14F-4D97-AF65-F5344CB8AC3E}">
        <p14:creationId xmlns:p14="http://schemas.microsoft.com/office/powerpoint/2010/main" val="420904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7</a:t>
            </a:fld>
            <a:endParaRPr lang="de-CH"/>
          </a:p>
        </p:txBody>
      </p:sp>
    </p:spTree>
    <p:extLst>
      <p:ext uri="{BB962C8B-B14F-4D97-AF65-F5344CB8AC3E}">
        <p14:creationId xmlns:p14="http://schemas.microsoft.com/office/powerpoint/2010/main" val="1661749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23056-0FEB-026C-DFB5-9B2C9E0D6C2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086AA49-B445-ADF1-DFC1-DC67473F5E0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3220AE4-5689-C4DD-A6AF-C71F6C8A1E56}"/>
              </a:ext>
            </a:extLst>
          </p:cNvPr>
          <p:cNvSpPr>
            <a:spLocks noGrp="1"/>
          </p:cNvSpPr>
          <p:nvPr>
            <p:ph type="body" idx="1"/>
          </p:nvPr>
        </p:nvSpPr>
        <p:spPr/>
        <p:txBody>
          <a:bodyPr/>
          <a:lstStyle/>
          <a:p>
            <a:endParaRPr lang="de-CH" dirty="0"/>
          </a:p>
        </p:txBody>
      </p:sp>
      <p:sp>
        <p:nvSpPr>
          <p:cNvPr id="4" name="Kopfzeilenplatzhalter 3">
            <a:extLst>
              <a:ext uri="{FF2B5EF4-FFF2-40B4-BE49-F238E27FC236}">
                <a16:creationId xmlns:a16="http://schemas.microsoft.com/office/drawing/2014/main" id="{465B877F-34E5-B94D-F93C-9ADDC1F3298D}"/>
              </a:ext>
            </a:extLst>
          </p:cNvPr>
          <p:cNvSpPr>
            <a:spLocks noGrp="1"/>
          </p:cNvSpPr>
          <p:nvPr>
            <p:ph type="hdr" sz="quarter"/>
          </p:nvPr>
        </p:nvSpPr>
        <p:spPr/>
        <p:txBody>
          <a:bodyPr/>
          <a:lstStyle/>
          <a:p>
            <a:endParaRPr lang="de-CH"/>
          </a:p>
        </p:txBody>
      </p:sp>
      <p:sp>
        <p:nvSpPr>
          <p:cNvPr id="5" name="Fußzeilenplatzhalter 4">
            <a:extLst>
              <a:ext uri="{FF2B5EF4-FFF2-40B4-BE49-F238E27FC236}">
                <a16:creationId xmlns:a16="http://schemas.microsoft.com/office/drawing/2014/main" id="{A392692E-6337-CA01-93A9-9EF3FEFF4EA3}"/>
              </a:ext>
            </a:extLst>
          </p:cNvPr>
          <p:cNvSpPr>
            <a:spLocks noGrp="1"/>
          </p:cNvSpPr>
          <p:nvPr>
            <p:ph type="ftr" sz="quarter" idx="4"/>
          </p:nvPr>
        </p:nvSpPr>
        <p:spPr/>
        <p:txBody>
          <a:bodyPr/>
          <a:lstStyle/>
          <a:p>
            <a:endParaRPr lang="de-CH"/>
          </a:p>
        </p:txBody>
      </p:sp>
      <p:sp>
        <p:nvSpPr>
          <p:cNvPr id="6" name="Foliennummernplatzhalter 5">
            <a:extLst>
              <a:ext uri="{FF2B5EF4-FFF2-40B4-BE49-F238E27FC236}">
                <a16:creationId xmlns:a16="http://schemas.microsoft.com/office/drawing/2014/main" id="{F66BF2B2-D928-A925-D851-688FD97970DB}"/>
              </a:ext>
            </a:extLst>
          </p:cNvPr>
          <p:cNvSpPr>
            <a:spLocks noGrp="1"/>
          </p:cNvSpPr>
          <p:nvPr>
            <p:ph type="sldNum" sz="quarter" idx="5"/>
          </p:nvPr>
        </p:nvSpPr>
        <p:spPr/>
        <p:txBody>
          <a:bodyPr/>
          <a:lstStyle/>
          <a:p>
            <a:fld id="{DBFD2558-AF9E-4BEC-8C12-31485415BBB0}" type="slidenum">
              <a:rPr lang="de-CH" smtClean="0"/>
              <a:t>8</a:t>
            </a:fld>
            <a:endParaRPr lang="de-CH"/>
          </a:p>
        </p:txBody>
      </p:sp>
    </p:spTree>
    <p:extLst>
      <p:ext uri="{BB962C8B-B14F-4D97-AF65-F5344CB8AC3E}">
        <p14:creationId xmlns:p14="http://schemas.microsoft.com/office/powerpoint/2010/main" val="3167004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3EB54-D87C-F14F-6A6F-54F7E34B3B7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83E8587-8153-7729-32D4-D3D3CF286E3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8E37BF3-07D6-AA6C-595D-708CFEAEB207}"/>
              </a:ext>
            </a:extLst>
          </p:cNvPr>
          <p:cNvSpPr>
            <a:spLocks noGrp="1"/>
          </p:cNvSpPr>
          <p:nvPr>
            <p:ph type="body" idx="1"/>
          </p:nvPr>
        </p:nvSpPr>
        <p:spPr/>
        <p:txBody>
          <a:bodyPr/>
          <a:lstStyle/>
          <a:p>
            <a:endParaRPr lang="de-CH" dirty="0"/>
          </a:p>
        </p:txBody>
      </p:sp>
      <p:sp>
        <p:nvSpPr>
          <p:cNvPr id="4" name="Kopfzeilenplatzhalter 3">
            <a:extLst>
              <a:ext uri="{FF2B5EF4-FFF2-40B4-BE49-F238E27FC236}">
                <a16:creationId xmlns:a16="http://schemas.microsoft.com/office/drawing/2014/main" id="{1192C1E9-EA95-B3E9-9EEA-11DF7038DDF8}"/>
              </a:ext>
            </a:extLst>
          </p:cNvPr>
          <p:cNvSpPr>
            <a:spLocks noGrp="1"/>
          </p:cNvSpPr>
          <p:nvPr>
            <p:ph type="hdr" sz="quarter"/>
          </p:nvPr>
        </p:nvSpPr>
        <p:spPr/>
        <p:txBody>
          <a:bodyPr/>
          <a:lstStyle/>
          <a:p>
            <a:endParaRPr lang="de-CH"/>
          </a:p>
        </p:txBody>
      </p:sp>
      <p:sp>
        <p:nvSpPr>
          <p:cNvPr id="5" name="Fußzeilenplatzhalter 4">
            <a:extLst>
              <a:ext uri="{FF2B5EF4-FFF2-40B4-BE49-F238E27FC236}">
                <a16:creationId xmlns:a16="http://schemas.microsoft.com/office/drawing/2014/main" id="{48A9762B-CFEC-918E-E875-E5FFBE1E16AB}"/>
              </a:ext>
            </a:extLst>
          </p:cNvPr>
          <p:cNvSpPr>
            <a:spLocks noGrp="1"/>
          </p:cNvSpPr>
          <p:nvPr>
            <p:ph type="ftr" sz="quarter" idx="4"/>
          </p:nvPr>
        </p:nvSpPr>
        <p:spPr/>
        <p:txBody>
          <a:bodyPr/>
          <a:lstStyle/>
          <a:p>
            <a:endParaRPr lang="de-CH"/>
          </a:p>
        </p:txBody>
      </p:sp>
      <p:sp>
        <p:nvSpPr>
          <p:cNvPr id="6" name="Foliennummernplatzhalter 5">
            <a:extLst>
              <a:ext uri="{FF2B5EF4-FFF2-40B4-BE49-F238E27FC236}">
                <a16:creationId xmlns:a16="http://schemas.microsoft.com/office/drawing/2014/main" id="{62AA0BC2-A9CB-65B2-6A98-9053F9552267}"/>
              </a:ext>
            </a:extLst>
          </p:cNvPr>
          <p:cNvSpPr>
            <a:spLocks noGrp="1"/>
          </p:cNvSpPr>
          <p:nvPr>
            <p:ph type="sldNum" sz="quarter" idx="5"/>
          </p:nvPr>
        </p:nvSpPr>
        <p:spPr/>
        <p:txBody>
          <a:bodyPr/>
          <a:lstStyle/>
          <a:p>
            <a:fld id="{DBFD2558-AF9E-4BEC-8C12-31485415BBB0}" type="slidenum">
              <a:rPr lang="de-CH" smtClean="0"/>
              <a:t>13</a:t>
            </a:fld>
            <a:endParaRPr lang="de-CH"/>
          </a:p>
        </p:txBody>
      </p:sp>
    </p:spTree>
    <p:extLst>
      <p:ext uri="{BB962C8B-B14F-4D97-AF65-F5344CB8AC3E}">
        <p14:creationId xmlns:p14="http://schemas.microsoft.com/office/powerpoint/2010/main" val="1147740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4274832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35C01C-5BE3-4AA2-AEC7-545AA9E1593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E3E6239D-CE66-4133-901E-B7005B8933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CH"/>
          </a:p>
        </p:txBody>
      </p:sp>
      <p:sp>
        <p:nvSpPr>
          <p:cNvPr id="4" name="Textplatzhalter 3">
            <a:extLst>
              <a:ext uri="{FF2B5EF4-FFF2-40B4-BE49-F238E27FC236}">
                <a16:creationId xmlns:a16="http://schemas.microsoft.com/office/drawing/2014/main" id="{DFCE043E-E711-4412-A1FE-FC4102F5F0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2ABE889E-81B7-4809-BB5C-122FE67BFBC4}"/>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E38C7C1-726E-4CC0-867D-EA313AF2907A}"/>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5C679EC6-F5F7-4DC3-A060-06303D639A49}"/>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654150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de-DE"/>
              <a:t>Mastertitelformat bearbeiten</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pPr lvl="0"/>
            <a:r>
              <a:rPr lang="de-DE"/>
              <a:t>Mastertextformat bearbeiten</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BAEE1EB-8B44-4728-A11F-54C2BBCC5F47}" type="slidenum">
              <a:rPr lang="de-CH" smtClean="0"/>
              <a:pPr/>
              <a:t>‹Nr.›</a:t>
            </a:fld>
            <a:endParaRPr lang="de-CH" dirty="0"/>
          </a:p>
        </p:txBody>
      </p:sp>
    </p:spTree>
    <p:extLst>
      <p:ext uri="{BB962C8B-B14F-4D97-AF65-F5344CB8AC3E}">
        <p14:creationId xmlns:p14="http://schemas.microsoft.com/office/powerpoint/2010/main" val="264100636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 Download /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4262006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808898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649373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0409EA-59FF-4700-A477-CBE1E81551D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dirty="0"/>
          </a:p>
        </p:txBody>
      </p:sp>
      <p:sp>
        <p:nvSpPr>
          <p:cNvPr id="3" name="Untertitel 2">
            <a:extLst>
              <a:ext uri="{FF2B5EF4-FFF2-40B4-BE49-F238E27FC236}">
                <a16:creationId xmlns:a16="http://schemas.microsoft.com/office/drawing/2014/main" id="{01520FE7-F33F-44DE-A395-2DB6CE854A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dirty="0"/>
          </a:p>
        </p:txBody>
      </p:sp>
      <p:sp>
        <p:nvSpPr>
          <p:cNvPr id="7" name="Datumsplatzhalter 3">
            <a:extLst>
              <a:ext uri="{FF2B5EF4-FFF2-40B4-BE49-F238E27FC236}">
                <a16:creationId xmlns:a16="http://schemas.microsoft.com/office/drawing/2014/main" id="{C6BFB7FC-DC2D-4800-AB88-132C782B435F}"/>
              </a:ext>
            </a:extLst>
          </p:cNvPr>
          <p:cNvSpPr>
            <a:spLocks noGrp="1"/>
          </p:cNvSpPr>
          <p:nvPr>
            <p:ph type="dt" sz="half" idx="2"/>
          </p:nvPr>
        </p:nvSpPr>
        <p:spPr>
          <a:xfrm>
            <a:off x="838199" y="636647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52F8466D-0934-4560-8D54-22A85ADD0FB3}"/>
              </a:ext>
            </a:extLst>
          </p:cNvPr>
          <p:cNvSpPr>
            <a:spLocks noGrp="1"/>
          </p:cNvSpPr>
          <p:nvPr>
            <p:ph type="sldNum" sz="quarter" idx="4"/>
          </p:nvPr>
        </p:nvSpPr>
        <p:spPr>
          <a:xfrm>
            <a:off x="4727274" y="6366471"/>
            <a:ext cx="2586568"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261ED9D3-2505-461B-875E-A76A4BEC1099}"/>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25348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E1536B-A264-40AF-8268-7C6996B5347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91135CE2-613E-4BB4-9A11-66F6D77C7E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umsplatzhalter 3">
            <a:extLst>
              <a:ext uri="{FF2B5EF4-FFF2-40B4-BE49-F238E27FC236}">
                <a16:creationId xmlns:a16="http://schemas.microsoft.com/office/drawing/2014/main" id="{E6FA9155-717D-4E5E-96BC-095FA341614A}"/>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0C528EBF-A5E7-45BC-B4DE-81D248A59809}"/>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9232BA95-965C-4D10-9CA8-2505E342B1F6}"/>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3601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12930-CC9A-49B9-A8A9-76CC4A9A1DB2}"/>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75526840-8B94-46C9-811B-3FD8A0634A6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C3D6A3D3-D186-4AF7-90E8-D8193D6B4DF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994F28D8-1E1B-461E-8F35-AD48C7E4F37C}"/>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8C15B8FA-1A9E-43B9-8B6E-00E70D9BD35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929DD22F-7B05-4319-AAAF-2A58B89AF80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450123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41F63E-DCE8-4A72-B947-A78C5A5D1678}"/>
              </a:ext>
            </a:extLst>
          </p:cNvPr>
          <p:cNvSpPr>
            <a:spLocks noGrp="1"/>
          </p:cNvSpPr>
          <p:nvPr>
            <p:ph type="title"/>
          </p:nvPr>
        </p:nvSpPr>
        <p:spPr>
          <a:xfrm>
            <a:off x="839788" y="365125"/>
            <a:ext cx="10515600" cy="1325563"/>
          </a:xfrm>
        </p:spPr>
        <p:txBody>
          <a:bodyPr/>
          <a:lstStyle/>
          <a:p>
            <a:r>
              <a:rPr lang="de-DE"/>
              <a:t>Mastertitelformat bearbeiten</a:t>
            </a:r>
            <a:endParaRPr lang="de-CH" dirty="0"/>
          </a:p>
        </p:txBody>
      </p:sp>
      <p:sp>
        <p:nvSpPr>
          <p:cNvPr id="3" name="Textplatzhalter 2">
            <a:extLst>
              <a:ext uri="{FF2B5EF4-FFF2-40B4-BE49-F238E27FC236}">
                <a16:creationId xmlns:a16="http://schemas.microsoft.com/office/drawing/2014/main" id="{273A2F65-3429-4FC4-AE42-2FAC43B751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D86836EE-50DB-415B-B588-D6B53AF8606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42119EE9-1C3F-4F8C-AEDC-2A30343768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57A1FC1B-5A9B-4491-88E9-508F2BC9344B}"/>
              </a:ext>
            </a:extLst>
          </p:cNvPr>
          <p:cNvSpPr>
            <a:spLocks noGrp="1"/>
          </p:cNvSpPr>
          <p:nvPr>
            <p:ph sz="quarter" idx="4"/>
          </p:nvPr>
        </p:nvSpPr>
        <p:spPr>
          <a:xfrm>
            <a:off x="6169024" y="2546749"/>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 name="Datumsplatzhalter 3">
            <a:extLst>
              <a:ext uri="{FF2B5EF4-FFF2-40B4-BE49-F238E27FC236}">
                <a16:creationId xmlns:a16="http://schemas.microsoft.com/office/drawing/2014/main" id="{78968696-B458-4FBD-9D43-63EF33C7E97B}"/>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2" name="Foliennummernplatzhalter 5">
            <a:extLst>
              <a:ext uri="{FF2B5EF4-FFF2-40B4-BE49-F238E27FC236}">
                <a16:creationId xmlns:a16="http://schemas.microsoft.com/office/drawing/2014/main" id="{892B6188-A5C3-436A-8DFD-7FDDEE80C1AB}"/>
              </a:ext>
            </a:extLst>
          </p:cNvPr>
          <p:cNvSpPr>
            <a:spLocks noGrp="1"/>
          </p:cNvSpPr>
          <p:nvPr>
            <p:ph type="sldNum" sz="quarter" idx="12"/>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3" name="Fußzeilenplatzhalter 3">
            <a:extLst>
              <a:ext uri="{FF2B5EF4-FFF2-40B4-BE49-F238E27FC236}">
                <a16:creationId xmlns:a16="http://schemas.microsoft.com/office/drawing/2014/main" id="{E13E336E-89B7-4F0D-AE63-B2B2A4932271}"/>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956822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6C18E-3AC2-4EA5-828E-8E8B1930D2F6}"/>
              </a:ext>
            </a:extLst>
          </p:cNvPr>
          <p:cNvSpPr>
            <a:spLocks noGrp="1"/>
          </p:cNvSpPr>
          <p:nvPr>
            <p:ph type="title"/>
          </p:nvPr>
        </p:nvSpPr>
        <p:spPr/>
        <p:txBody>
          <a:bodyPr/>
          <a:lstStyle/>
          <a:p>
            <a:r>
              <a:rPr lang="de-DE"/>
              <a:t>Mastertitelformat bearbeiten</a:t>
            </a:r>
            <a:endParaRPr lang="de-CH"/>
          </a:p>
        </p:txBody>
      </p:sp>
      <p:sp>
        <p:nvSpPr>
          <p:cNvPr id="6" name="Datumsplatzhalter 3">
            <a:extLst>
              <a:ext uri="{FF2B5EF4-FFF2-40B4-BE49-F238E27FC236}">
                <a16:creationId xmlns:a16="http://schemas.microsoft.com/office/drawing/2014/main" id="{4E07D317-AF4D-49A8-92AF-77B995C219FB}"/>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8" name="Foliennummernplatzhalter 5">
            <a:extLst>
              <a:ext uri="{FF2B5EF4-FFF2-40B4-BE49-F238E27FC236}">
                <a16:creationId xmlns:a16="http://schemas.microsoft.com/office/drawing/2014/main" id="{242122A6-4BE4-45AA-9CAB-A8F9EE353D85}"/>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9" name="Fußzeilenplatzhalter 3">
            <a:extLst>
              <a:ext uri="{FF2B5EF4-FFF2-40B4-BE49-F238E27FC236}">
                <a16:creationId xmlns:a16="http://schemas.microsoft.com/office/drawing/2014/main" id="{D0324046-7920-4FD6-B96C-921EDDC627E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402864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3">
            <a:extLst>
              <a:ext uri="{FF2B5EF4-FFF2-40B4-BE49-F238E27FC236}">
                <a16:creationId xmlns:a16="http://schemas.microsoft.com/office/drawing/2014/main" id="{0F1DBB04-B154-48CD-A230-C23DEFA6AAB8}"/>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7" name="Foliennummernplatzhalter 5">
            <a:extLst>
              <a:ext uri="{FF2B5EF4-FFF2-40B4-BE49-F238E27FC236}">
                <a16:creationId xmlns:a16="http://schemas.microsoft.com/office/drawing/2014/main" id="{0F25A9B1-BE0E-44EC-B309-84C91B17D4DE}"/>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Fußzeilenplatzhalter 3">
            <a:extLst>
              <a:ext uri="{FF2B5EF4-FFF2-40B4-BE49-F238E27FC236}">
                <a16:creationId xmlns:a16="http://schemas.microsoft.com/office/drawing/2014/main" id="{DB1EE1B9-BEF0-4C2D-B1BF-F85491D64B43}"/>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788226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A32835-8DF7-4AD0-AF2E-B0D3ABFBF69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4BC78BE9-7266-49B4-9A34-019EDCADF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D05801F1-22B0-4178-A1EC-2D14A9F1EC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F5F7001A-51E0-4BAA-A77E-FF733E119687}"/>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8ED76E7-59BF-4983-B0D7-C86BA1B78777}"/>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F843D215-5B67-4558-A748-96363639262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493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A0F49D-296C-45BA-BD96-406907AC1751}"/>
              </a:ext>
            </a:extLst>
          </p:cNvPr>
          <p:cNvSpPr>
            <a:spLocks noGrp="1"/>
          </p:cNvSpPr>
          <p:nvPr>
            <p:ph type="title"/>
          </p:nvPr>
        </p:nvSpPr>
        <p:spPr>
          <a:xfrm>
            <a:off x="838200" y="495001"/>
            <a:ext cx="10515600" cy="1325563"/>
          </a:xfrm>
          <a:prstGeom prst="rect">
            <a:avLst/>
          </a:prstGeom>
        </p:spPr>
        <p:txBody>
          <a:bodyPr vert="horz" lIns="91440" tIns="45720" rIns="91440" bIns="45720" rtlCol="0" anchor="ctr">
            <a:normAutofit/>
          </a:bodyPr>
          <a:lstStyle/>
          <a:p>
            <a:r>
              <a:rPr lang="de-DE" dirty="0"/>
              <a:t>Mastertitelformat bearbeiten</a:t>
            </a:r>
            <a:endParaRPr lang="de-CH" dirty="0"/>
          </a:p>
        </p:txBody>
      </p:sp>
      <p:sp>
        <p:nvSpPr>
          <p:cNvPr id="3" name="Textplatzhalter 2">
            <a:extLst>
              <a:ext uri="{FF2B5EF4-FFF2-40B4-BE49-F238E27FC236}">
                <a16:creationId xmlns:a16="http://schemas.microsoft.com/office/drawing/2014/main" id="{1DB3709A-A413-4334-BCDB-5E4A0710A4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5" name="Fußzeilenplatzhalter 4">
            <a:extLst>
              <a:ext uri="{FF2B5EF4-FFF2-40B4-BE49-F238E27FC236}">
                <a16:creationId xmlns:a16="http://schemas.microsoft.com/office/drawing/2014/main" id="{89263A95-8E87-4E8D-9066-03FA9FA824E5}"/>
              </a:ext>
            </a:extLst>
          </p:cNvPr>
          <p:cNvSpPr>
            <a:spLocks noGrp="1"/>
          </p:cNvSpPr>
          <p:nvPr>
            <p:ph type="ftr" sz="quarter" idx="3"/>
          </p:nvPr>
        </p:nvSpPr>
        <p:spPr>
          <a:xfrm>
            <a:off x="7313842" y="6356349"/>
            <a:ext cx="4114800" cy="365125"/>
          </a:xfrm>
          <a:prstGeom prst="rect">
            <a:avLst/>
          </a:prstGeom>
        </p:spPr>
        <p:txBody>
          <a:bodyPr vert="horz" lIns="91440" tIns="45720" rIns="91440" bIns="45720" rtlCol="0" anchor="ctr"/>
          <a:lstStyle>
            <a:lvl1pPr algn="r">
              <a:defRPr sz="1200" i="1">
                <a:solidFill>
                  <a:schemeClr val="tx1">
                    <a:tint val="75000"/>
                  </a:schemeClr>
                </a:solidFill>
                <a:latin typeface="Arial" panose="020B0604020202020204" pitchFamily="34" charset="0"/>
                <a:cs typeface="Arial" panose="020B0604020202020204" pitchFamily="34" charset="0"/>
              </a:defRPr>
            </a:lvl1p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6" name="Foliennummernplatzhalter 5">
            <a:extLst>
              <a:ext uri="{FF2B5EF4-FFF2-40B4-BE49-F238E27FC236}">
                <a16:creationId xmlns:a16="http://schemas.microsoft.com/office/drawing/2014/main" id="{3B325B05-C9C6-4BD3-9653-9FC06C04B857}"/>
              </a:ext>
            </a:extLst>
          </p:cNvPr>
          <p:cNvSpPr>
            <a:spLocks noGrp="1"/>
          </p:cNvSpPr>
          <p:nvPr>
            <p:ph type="sldNum" sz="quarter" idx="4"/>
          </p:nvPr>
        </p:nvSpPr>
        <p:spPr>
          <a:xfrm>
            <a:off x="4952999" y="6366471"/>
            <a:ext cx="2360844"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Rechteck 7">
            <a:extLst>
              <a:ext uri="{FF2B5EF4-FFF2-40B4-BE49-F238E27FC236}">
                <a16:creationId xmlns:a16="http://schemas.microsoft.com/office/drawing/2014/main" id="{B5F842B8-934B-440D-B277-92E8F2465AD8}"/>
              </a:ext>
            </a:extLst>
          </p:cNvPr>
          <p:cNvSpPr/>
          <p:nvPr/>
        </p:nvSpPr>
        <p:spPr bwMode="auto">
          <a:xfrm>
            <a:off x="2" y="1"/>
            <a:ext cx="8082728" cy="641340"/>
          </a:xfrm>
          <a:prstGeom prst="rect">
            <a:avLst/>
          </a:prstGeom>
          <a:gradFill>
            <a:gsLst>
              <a:gs pos="0">
                <a:schemeClr val="accent5">
                  <a:lumMod val="50000"/>
                </a:schemeClr>
              </a:gs>
              <a:gs pos="100000">
                <a:schemeClr val="bg1"/>
              </a:gs>
              <a:gs pos="100000">
                <a:schemeClr val="accent1">
                  <a:shade val="100000"/>
                  <a:satMod val="115000"/>
                </a:schemeClr>
              </a:gs>
            </a:gsLst>
            <a:lin ang="0" scaled="1"/>
          </a:gradFill>
          <a:ln w="9525" cap="flat" cmpd="sng" algn="ctr">
            <a:noFill/>
            <a:prstDash val="solid"/>
            <a:round/>
            <a:headEnd type="none" w="med" len="med"/>
            <a:tailEnd type="none" w="med" len="med"/>
          </a:ln>
          <a:effectLst/>
        </p:spPr>
        <p:txBody>
          <a:bodyPr wrap="none" anchor="ctr"/>
          <a:lstStyle/>
          <a:p>
            <a:r>
              <a:rPr lang="de-CH" sz="1800" b="1" dirty="0">
                <a:solidFill>
                  <a:schemeClr val="bg1"/>
                </a:solidFill>
                <a:latin typeface="Arial" panose="020B0604020202020204" pitchFamily="34" charset="0"/>
                <a:cs typeface="Arial" panose="020B0604020202020204" pitchFamily="34" charset="0"/>
              </a:rPr>
              <a:t>«Wirtschaft &amp; Politik aktuell», 24.</a:t>
            </a:r>
            <a:r>
              <a:rPr lang="de-CH" sz="1800" b="1" baseline="0" dirty="0">
                <a:solidFill>
                  <a:schemeClr val="bg1"/>
                </a:solidFill>
                <a:latin typeface="Arial" panose="020B0604020202020204" pitchFamily="34" charset="0"/>
                <a:cs typeface="Arial" panose="020B0604020202020204" pitchFamily="34" charset="0"/>
              </a:rPr>
              <a:t> Ausgabe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800" b="1" dirty="0">
                <a:solidFill>
                  <a:schemeClr val="accent3"/>
                </a:solidFill>
              </a:rPr>
              <a:t>Juso-Initiative</a:t>
            </a:r>
            <a:r>
              <a:rPr lang="de-CH" sz="1800" dirty="0">
                <a:solidFill>
                  <a:schemeClr val="tx1">
                    <a:lumMod val="75000"/>
                    <a:lumOff val="25000"/>
                  </a:schemeClr>
                </a:solidFill>
                <a:latin typeface="Arial" panose="020B0604020202020204" pitchFamily="34" charset="0"/>
                <a:cs typeface="Arial" panose="020B0604020202020204" pitchFamily="34" charset="0"/>
              </a:rPr>
              <a:t>	</a:t>
            </a:r>
          </a:p>
        </p:txBody>
      </p:sp>
      <p:grpSp>
        <p:nvGrpSpPr>
          <p:cNvPr id="19" name="Gruppieren 18">
            <a:extLst>
              <a:ext uri="{FF2B5EF4-FFF2-40B4-BE49-F238E27FC236}">
                <a16:creationId xmlns:a16="http://schemas.microsoft.com/office/drawing/2014/main" id="{78F535C4-5F75-463F-B725-DD722AA03659}"/>
              </a:ext>
            </a:extLst>
          </p:cNvPr>
          <p:cNvGrpSpPr/>
          <p:nvPr/>
        </p:nvGrpSpPr>
        <p:grpSpPr>
          <a:xfrm>
            <a:off x="8571976" y="73051"/>
            <a:ext cx="3271070" cy="568290"/>
            <a:chOff x="8571976" y="74749"/>
            <a:chExt cx="3271070" cy="498351"/>
          </a:xfrm>
        </p:grpSpPr>
        <p:pic>
          <p:nvPicPr>
            <p:cNvPr id="15" name="Grafik 14" descr="Ein Bild, das Zeichnung enthält.&#10;&#10;Automatisch generierte Beschreibung">
              <a:extLst>
                <a:ext uri="{FF2B5EF4-FFF2-40B4-BE49-F238E27FC236}">
                  <a16:creationId xmlns:a16="http://schemas.microsoft.com/office/drawing/2014/main" id="{BAC83298-267A-46D2-B0CA-E06CCAD3D9C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71976" y="74749"/>
              <a:ext cx="602548" cy="482857"/>
            </a:xfrm>
            <a:prstGeom prst="rect">
              <a:avLst/>
            </a:prstGeom>
          </p:spPr>
        </p:pic>
        <p:pic>
          <p:nvPicPr>
            <p:cNvPr id="12" name="Grafik 11">
              <a:extLst>
                <a:ext uri="{FF2B5EF4-FFF2-40B4-BE49-F238E27FC236}">
                  <a16:creationId xmlns:a16="http://schemas.microsoft.com/office/drawing/2014/main" id="{F02355BF-BE78-4327-8188-F72B14B2DEF0}"/>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1321753" y="74749"/>
              <a:ext cx="521293" cy="498351"/>
            </a:xfrm>
            <a:prstGeom prst="rect">
              <a:avLst/>
            </a:prstGeom>
          </p:spPr>
        </p:pic>
      </p:grpSp>
      <p:pic>
        <p:nvPicPr>
          <p:cNvPr id="7" name="Grafik 6" descr="Ein Bild, das Text enthält.&#10;&#10;Automatisch generierte Beschreibung">
            <a:extLst>
              <a:ext uri="{FF2B5EF4-FFF2-40B4-BE49-F238E27FC236}">
                <a16:creationId xmlns:a16="http://schemas.microsoft.com/office/drawing/2014/main" id="{8DC4C72E-7DD8-D75F-5274-C3699E32F1E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461500" y="75800"/>
            <a:ext cx="1575462" cy="497300"/>
          </a:xfrm>
          <a:prstGeom prst="rect">
            <a:avLst/>
          </a:prstGeom>
        </p:spPr>
      </p:pic>
      <p:grpSp>
        <p:nvGrpSpPr>
          <p:cNvPr id="10" name="Gruppieren 9">
            <a:extLst>
              <a:ext uri="{FF2B5EF4-FFF2-40B4-BE49-F238E27FC236}">
                <a16:creationId xmlns:a16="http://schemas.microsoft.com/office/drawing/2014/main" id="{8E1BA576-0A0F-7E42-06B2-48E9C3C37E24}"/>
              </a:ext>
            </a:extLst>
          </p:cNvPr>
          <p:cNvGrpSpPr/>
          <p:nvPr userDrawn="1"/>
        </p:nvGrpSpPr>
        <p:grpSpPr>
          <a:xfrm>
            <a:off x="8571976" y="73051"/>
            <a:ext cx="3271070" cy="568290"/>
            <a:chOff x="8571976" y="74749"/>
            <a:chExt cx="3271070" cy="498351"/>
          </a:xfrm>
        </p:grpSpPr>
        <p:pic>
          <p:nvPicPr>
            <p:cNvPr id="11" name="Grafik 10" descr="Ein Bild, das Zeichnung enthält.&#10;&#10;Automatisch generierte Beschreibung">
              <a:extLst>
                <a:ext uri="{FF2B5EF4-FFF2-40B4-BE49-F238E27FC236}">
                  <a16:creationId xmlns:a16="http://schemas.microsoft.com/office/drawing/2014/main" id="{16D6B744-70F6-28ED-CF00-E4175F0A6BF6}"/>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571976" y="74749"/>
              <a:ext cx="602548" cy="482857"/>
            </a:xfrm>
            <a:prstGeom prst="rect">
              <a:avLst/>
            </a:prstGeom>
          </p:spPr>
        </p:pic>
        <p:pic>
          <p:nvPicPr>
            <p:cNvPr id="13" name="Grafik 12">
              <a:extLst>
                <a:ext uri="{FF2B5EF4-FFF2-40B4-BE49-F238E27FC236}">
                  <a16:creationId xmlns:a16="http://schemas.microsoft.com/office/drawing/2014/main" id="{64443E13-FD40-95E5-0733-88970F1D4EED}"/>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321753" y="74749"/>
              <a:ext cx="521293" cy="498351"/>
            </a:xfrm>
            <a:prstGeom prst="rect">
              <a:avLst/>
            </a:prstGeom>
          </p:spPr>
        </p:pic>
      </p:grpSp>
      <p:pic>
        <p:nvPicPr>
          <p:cNvPr id="14" name="Grafik 13" descr="Ein Bild, das Text enthält.&#10;&#10;Automatisch generierte Beschreibung">
            <a:extLst>
              <a:ext uri="{FF2B5EF4-FFF2-40B4-BE49-F238E27FC236}">
                <a16:creationId xmlns:a16="http://schemas.microsoft.com/office/drawing/2014/main" id="{C734045E-5F7F-8048-E0CC-821C0EBF8BC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9461500" y="75800"/>
            <a:ext cx="1575462" cy="497300"/>
          </a:xfrm>
          <a:prstGeom prst="rect">
            <a:avLst/>
          </a:prstGeom>
        </p:spPr>
      </p:pic>
      <p:sp>
        <p:nvSpPr>
          <p:cNvPr id="16" name="Datumsplatzhalter 3">
            <a:extLst>
              <a:ext uri="{FF2B5EF4-FFF2-40B4-BE49-F238E27FC236}">
                <a16:creationId xmlns:a16="http://schemas.microsoft.com/office/drawing/2014/main" id="{02406577-FDD2-4FBB-95F2-34595C603AFF}"/>
              </a:ext>
            </a:extLst>
          </p:cNvPr>
          <p:cNvSpPr>
            <a:spLocks noGrp="1"/>
          </p:cNvSpPr>
          <p:nvPr>
            <p:ph type="dt" sz="half" idx="2"/>
          </p:nvPr>
        </p:nvSpPr>
        <p:spPr>
          <a:xfrm>
            <a:off x="838199" y="6356350"/>
            <a:ext cx="411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Tree>
    <p:extLst>
      <p:ext uri="{BB962C8B-B14F-4D97-AF65-F5344CB8AC3E}">
        <p14:creationId xmlns:p14="http://schemas.microsoft.com/office/powerpoint/2010/main" val="37453914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50" r:id="rId13"/>
  </p:sldLayoutIdLst>
  <p:hf hd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ustomXml" Target="../ink/ink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ustomXml" Target="../ink/ink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ustomXml" Target="../ink/ink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customXml" Target="../ink/ink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srf.ch/play/tv/tagesschau/video/tagesschau-vom-09-10-2025-hauptausgabe?urn=urn:srf:video:b7ae75d7-8f12-4f72-8692-295d9831d81a" TargetMode="External"/><Relationship Id="rId1" Type="http://schemas.openxmlformats.org/officeDocument/2006/relationships/slideLayout" Target="../slideLayouts/slideLayout1.xml"/><Relationship Id="rId6" Type="http://schemas.openxmlformats.org/officeDocument/2006/relationships/hyperlink" Target="https://www.srf.ch/play/tv/tagesschau/video/tagesschau-vom-09-10-2025-hauptausga-" TargetMode="External"/><Relationship Id="rId5" Type="http://schemas.openxmlformats.org/officeDocument/2006/relationships/hyperlink" Target="https://www.srf.ch/play/tv/tagesschau/video/tagesschau-vom-07-10-2025-hauptausgabe?urn=urn:srf:video:555ade33-bba5-4c05-a685-7468bff8c3e0" TargetMode="External"/><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8" Type="http://schemas.openxmlformats.org/officeDocument/2006/relationships/hyperlink" Target="https://www.fedlex.admin.ch/eli/fga/2009/1477/de" TargetMode="External"/><Relationship Id="rId3" Type="http://schemas.openxmlformats.org/officeDocument/2006/relationships/hyperlink" Target="http://www.admin.ch/ch/d/pore/va/20090927/index.html" TargetMode="External"/><Relationship Id="rId7" Type="http://schemas.openxmlformats.org/officeDocument/2006/relationships/hyperlink" Target="https://www.fedlex.admin.ch/eli/fga/2009/3/de" TargetMode="External"/><Relationship Id="rId2" Type="http://schemas.openxmlformats.org/officeDocument/2006/relationships/hyperlink" Target="https://www.fedlex.admin.ch/eli/cc/1999/404/de#fn-d422363e7594" TargetMode="External"/><Relationship Id="rId1" Type="http://schemas.openxmlformats.org/officeDocument/2006/relationships/slideLayout" Target="../slideLayouts/slideLayout1.xml"/><Relationship Id="rId6" Type="http://schemas.openxmlformats.org/officeDocument/2006/relationships/hyperlink" Target="https://www.fedlex.admin.ch/eli/fga/2008/644/de" TargetMode="External"/><Relationship Id="rId5" Type="http://schemas.openxmlformats.org/officeDocument/2006/relationships/hyperlink" Target="https://www.fedlex.admin.ch/eli/fga/2008/642/de" TargetMode="External"/><Relationship Id="rId4" Type="http://schemas.openxmlformats.org/officeDocument/2006/relationships/hyperlink" Target="https://www.fedlex.admin.ch/eli/oc/2009/783/de" TargetMode="External"/><Relationship Id="rId9" Type="http://schemas.openxmlformats.org/officeDocument/2006/relationships/hyperlink" Target="http://www.fedlex.admin.ch/eli/cc/1999/404/d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file:///C:\Users\U80831544\AppData\Local\rubicon\Acta%20Nova%20Client\Data\377072171\%5b377072171%5d%20Initiativtext_DE%2022072022.docx#_ftn2" TargetMode="External"/><Relationship Id="rId2" Type="http://schemas.openxmlformats.org/officeDocument/2006/relationships/hyperlink" Target="file:///C:\Users\U80831544\AppData\Local\rubicon\Acta%20Nova%20Client\Data\377072171\%5b377072171%5d%20Initiativtext_DE%2022072022.docx#_ftn1" TargetMode="External"/><Relationship Id="rId1" Type="http://schemas.openxmlformats.org/officeDocument/2006/relationships/slideLayout" Target="../slideLayouts/slideLayout1.xml"/><Relationship Id="rId4" Type="http://schemas.openxmlformats.org/officeDocument/2006/relationships/hyperlink" Target="https://www.bk.admin.ch/ch/d/pore/vi/vis532t.html"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news.admin.ch/de/nsb?id=103566"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customXml" Target="../ink/ink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13AE4-F7E6-4E62-ADDB-7BC0CA88CC4A}"/>
              </a:ext>
            </a:extLst>
          </p:cNvPr>
          <p:cNvSpPr>
            <a:spLocks noGrp="1"/>
          </p:cNvSpPr>
          <p:nvPr>
            <p:ph type="ctrTitle"/>
          </p:nvPr>
        </p:nvSpPr>
        <p:spPr>
          <a:xfrm>
            <a:off x="1524000" y="3821357"/>
            <a:ext cx="9144000" cy="1546884"/>
          </a:xfrm>
        </p:spPr>
        <p:txBody>
          <a:bodyPr>
            <a:normAutofit/>
          </a:bodyPr>
          <a:lstStyle/>
          <a:p>
            <a:r>
              <a:rPr lang="de-DE" sz="3600" b="1" dirty="0">
                <a:solidFill>
                  <a:srgbClr val="00766B"/>
                </a:solidFill>
              </a:rPr>
              <a:t>Foliensatz für </a:t>
            </a:r>
            <a:br>
              <a:rPr lang="de-DE" sz="3600" b="1" dirty="0">
                <a:solidFill>
                  <a:srgbClr val="00766B"/>
                </a:solidFill>
              </a:rPr>
            </a:br>
            <a:r>
              <a:rPr lang="de-DE" sz="3600" b="1" dirty="0">
                <a:solidFill>
                  <a:srgbClr val="00766B"/>
                </a:solidFill>
              </a:rPr>
              <a:t>«Wirtschaft und Politik aktuell» </a:t>
            </a:r>
            <a:endParaRPr lang="de-CH" sz="3600" b="1" dirty="0">
              <a:solidFill>
                <a:srgbClr val="00766B"/>
              </a:solidFill>
            </a:endParaRPr>
          </a:p>
        </p:txBody>
      </p:sp>
      <p:sp>
        <p:nvSpPr>
          <p:cNvPr id="3" name="Untertitel 2">
            <a:extLst>
              <a:ext uri="{FF2B5EF4-FFF2-40B4-BE49-F238E27FC236}">
                <a16:creationId xmlns:a16="http://schemas.microsoft.com/office/drawing/2014/main" id="{F3184F5D-03B6-477C-8677-2E6B49DFE3CC}"/>
              </a:ext>
            </a:extLst>
          </p:cNvPr>
          <p:cNvSpPr>
            <a:spLocks noGrp="1"/>
          </p:cNvSpPr>
          <p:nvPr>
            <p:ph type="subTitle" idx="1"/>
          </p:nvPr>
        </p:nvSpPr>
        <p:spPr>
          <a:xfrm>
            <a:off x="825500" y="5444912"/>
            <a:ext cx="10477500" cy="1248967"/>
          </a:xfrm>
        </p:spPr>
        <p:txBody>
          <a:bodyPr>
            <a:normAutofit/>
          </a:bodyPr>
          <a:lstStyle/>
          <a:p>
            <a:endParaRPr lang="de-CH" b="1" dirty="0">
              <a:solidFill>
                <a:srgbClr val="4C9B3F"/>
              </a:solidFill>
            </a:endParaRPr>
          </a:p>
          <a:p>
            <a:r>
              <a:rPr lang="de-CH" sz="4000" b="1" dirty="0">
                <a:solidFill>
                  <a:srgbClr val="00766B"/>
                </a:solidFill>
              </a:rPr>
              <a:t>Juso-Initiative</a:t>
            </a:r>
            <a:endParaRPr lang="de-DE" sz="4000" b="1" dirty="0">
              <a:solidFill>
                <a:srgbClr val="00766B"/>
              </a:solidFill>
            </a:endParaRPr>
          </a:p>
        </p:txBody>
      </p:sp>
      <p:pic>
        <p:nvPicPr>
          <p:cNvPr id="5" name="Grafik 4" descr="Ein Bild, das draußen, Straße enthält.&#10;&#10;Automatisch generierte Beschreibung">
            <a:extLst>
              <a:ext uri="{FF2B5EF4-FFF2-40B4-BE49-F238E27FC236}">
                <a16:creationId xmlns:a16="http://schemas.microsoft.com/office/drawing/2014/main" id="{2F8902A4-A89E-4336-802D-17EBAEC37C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6018" y="738344"/>
            <a:ext cx="4816127" cy="3210751"/>
          </a:xfrm>
          <a:prstGeom prst="rect">
            <a:avLst/>
          </a:prstGeom>
        </p:spPr>
      </p:pic>
      <p:sp>
        <p:nvSpPr>
          <p:cNvPr id="7" name="Rechteck 6">
            <a:extLst>
              <a:ext uri="{FF2B5EF4-FFF2-40B4-BE49-F238E27FC236}">
                <a16:creationId xmlns:a16="http://schemas.microsoft.com/office/drawing/2014/main" id="{ACA8E701-D5A9-4DBD-BB84-EFCAEC890E3E}"/>
              </a:ext>
            </a:extLst>
          </p:cNvPr>
          <p:cNvSpPr/>
          <p:nvPr/>
        </p:nvSpPr>
        <p:spPr>
          <a:xfrm>
            <a:off x="3455680" y="3934885"/>
            <a:ext cx="1215397" cy="184666"/>
          </a:xfrm>
          <a:prstGeom prst="rect">
            <a:avLst/>
          </a:prstGeom>
        </p:spPr>
        <p:txBody>
          <a:bodyPr wrap="none">
            <a:spAutoFit/>
          </a:bodyPr>
          <a:lstStyle/>
          <a:p>
            <a:r>
              <a:rPr lang="de-DE" sz="600" dirty="0">
                <a:latin typeface="DINOT"/>
              </a:rPr>
              <a:t>© </a:t>
            </a:r>
            <a:r>
              <a:rPr lang="de-DE" sz="600" dirty="0">
                <a:latin typeface="DIN-Regular"/>
              </a:rPr>
              <a:t>Adobe Stock – Markus Mainka</a:t>
            </a:r>
            <a:endParaRPr lang="de-DE" sz="600" dirty="0"/>
          </a:p>
        </p:txBody>
      </p:sp>
    </p:spTree>
    <p:extLst>
      <p:ext uri="{BB962C8B-B14F-4D97-AF65-F5344CB8AC3E}">
        <p14:creationId xmlns:p14="http://schemas.microsoft.com/office/powerpoint/2010/main" val="3672088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27104-C09D-E7D0-C879-6B57AE71A73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7FC9C95-B4A9-9AC2-F838-8D330EC21EAA}"/>
              </a:ext>
            </a:extLst>
          </p:cNvPr>
          <p:cNvSpPr>
            <a:spLocks noGrp="1"/>
          </p:cNvSpPr>
          <p:nvPr>
            <p:ph type="title"/>
          </p:nvPr>
        </p:nvSpPr>
        <p:spPr/>
        <p:txBody>
          <a:bodyPr>
            <a:normAutofit/>
          </a:bodyPr>
          <a:lstStyle/>
          <a:p>
            <a:r>
              <a:rPr lang="de-DE" sz="3200" dirty="0"/>
              <a:t>Leitfragen</a:t>
            </a:r>
            <a:endParaRPr lang="de-CH" sz="3200" dirty="0"/>
          </a:p>
        </p:txBody>
      </p:sp>
      <p:sp>
        <p:nvSpPr>
          <p:cNvPr id="3" name="Datumsplatzhalter 2">
            <a:extLst>
              <a:ext uri="{FF2B5EF4-FFF2-40B4-BE49-F238E27FC236}">
                <a16:creationId xmlns:a16="http://schemas.microsoft.com/office/drawing/2014/main" id="{E81DF8C0-4784-CE9D-E38E-20788731595D}"/>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5E2D6C37-B108-65CC-1DA0-08F0F4130F64}"/>
              </a:ext>
            </a:extLst>
          </p:cNvPr>
          <p:cNvSpPr>
            <a:spLocks noGrp="1"/>
          </p:cNvSpPr>
          <p:nvPr>
            <p:ph type="sldNum" sz="quarter" idx="12"/>
          </p:nvPr>
        </p:nvSpPr>
        <p:spPr/>
        <p:txBody>
          <a:bodyPr/>
          <a:lstStyle/>
          <a:p>
            <a:fld id="{EBAEE1EB-8B44-4728-A11F-54C2BBCC5F47}" type="slidenum">
              <a:rPr lang="de-CH" smtClean="0"/>
              <a:pPr/>
              <a:t>10</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7FCE263D-3328-68E7-A9DE-BFB967272B3B}"/>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7FCE263D-3328-68E7-A9DE-BFB967272B3B}"/>
                  </a:ext>
                </a:extLst>
              </p:cNvPr>
              <p:cNvPicPr/>
              <p:nvPr/>
            </p:nvPicPr>
            <p:blipFill>
              <a:blip r:embed="rId3"/>
              <a:stretch>
                <a:fillRect/>
              </a:stretch>
            </p:blipFill>
            <p:spPr>
              <a:xfrm>
                <a:off x="583048" y="-776406"/>
                <a:ext cx="36000" cy="36000"/>
              </a:xfrm>
              <a:prstGeom prst="rect">
                <a:avLst/>
              </a:prstGeom>
            </p:spPr>
          </p:pic>
        </mc:Fallback>
      </mc:AlternateContent>
      <p:sp>
        <p:nvSpPr>
          <p:cNvPr id="4" name="Datumsplatzhalter 2">
            <a:extLst>
              <a:ext uri="{FF2B5EF4-FFF2-40B4-BE49-F238E27FC236}">
                <a16:creationId xmlns:a16="http://schemas.microsoft.com/office/drawing/2014/main" id="{05CE7ED3-0D14-AA0F-81A9-FEC480CFF12F}"/>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9" name="Textfeld 8">
            <a:extLst>
              <a:ext uri="{FF2B5EF4-FFF2-40B4-BE49-F238E27FC236}">
                <a16:creationId xmlns:a16="http://schemas.microsoft.com/office/drawing/2014/main" id="{76235775-14AB-5160-1B42-34A1C47D527D}"/>
              </a:ext>
            </a:extLst>
          </p:cNvPr>
          <p:cNvSpPr txBox="1"/>
          <p:nvPr/>
        </p:nvSpPr>
        <p:spPr>
          <a:xfrm>
            <a:off x="937262" y="1830685"/>
            <a:ext cx="10690445" cy="3539430"/>
          </a:xfrm>
          <a:prstGeom prst="rect">
            <a:avLst/>
          </a:prstGeom>
          <a:noFill/>
        </p:spPr>
        <p:txBody>
          <a:bodyPr wrap="square">
            <a:spAutoFit/>
          </a:bodyPr>
          <a:lstStyle/>
          <a:p>
            <a:pPr marL="342900" lvl="0" indent="-342900">
              <a:buFont typeface="+mj-lt"/>
              <a:buAutoNum type="arabicPeriod"/>
            </a:pPr>
            <a:r>
              <a:rPr lang="de-CH" sz="1400" b="1" dirty="0">
                <a:latin typeface="Arial" panose="020B0604020202020204" pitchFamily="34" charset="0"/>
                <a:cs typeface="Arial" panose="020B0604020202020204" pitchFamily="34" charset="0"/>
              </a:rPr>
              <a:t>Ist eine Erbschaftssteuer – in der Höhe wie von den Jungsozialisten gefordert – fair?</a:t>
            </a:r>
            <a:br>
              <a:rPr lang="de-CH" sz="1400" b="1" dirty="0">
                <a:latin typeface="Arial" panose="020B0604020202020204" pitchFamily="34" charset="0"/>
                <a:cs typeface="Arial" panose="020B0604020202020204" pitchFamily="34" charset="0"/>
              </a:rPr>
            </a:br>
            <a:br>
              <a:rPr lang="de-CH" sz="1400" b="1"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Befürworter</a:t>
            </a:r>
            <a:r>
              <a:rPr lang="de-CH" sz="1400" dirty="0">
                <a:latin typeface="Arial" panose="020B0604020202020204" pitchFamily="34" charset="0"/>
                <a:cs typeface="Arial" panose="020B0604020202020204" pitchFamily="34" charset="0"/>
              </a:rPr>
              <a:t>: Ja. Erstens verantworten die Reichen den Klimawandel – nicht die Armen. Deshalb müssen auch die Reichen dafür bezahlen. Zweitens sind Erbschaften ungerecht. Oftmals haben die Reichsten ihr Vermögen geerbt – nicht durch Leistung erarbeitet. Erbschaften verstärken somit die Ungleichheit in der Gesellschaft. </a:t>
            </a:r>
            <a:br>
              <a:rPr lang="de-CH" sz="1400" dirty="0">
                <a:latin typeface="Arial" panose="020B0604020202020204" pitchFamily="34" charset="0"/>
                <a:cs typeface="Arial" panose="020B0604020202020204" pitchFamily="34" charset="0"/>
              </a:rPr>
            </a:br>
            <a:br>
              <a:rPr lang="de-CH" sz="1400"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Gegner</a:t>
            </a:r>
            <a:r>
              <a:rPr lang="de-CH" sz="1400" dirty="0">
                <a:latin typeface="Arial" panose="020B0604020202020204" pitchFamily="34" charset="0"/>
                <a:cs typeface="Arial" panose="020B0604020202020204" pitchFamily="34" charset="0"/>
              </a:rPr>
              <a:t>: Nein. In der Schweiz gibt es bereits eine (kantonale) Vermögenssteuer und eine starke Umverteilung von oben nach unten. Die Initiative der Juso ist eine Enteignungsinitiative. Eigentum gehört aber (vor dem Staat) geschützt.</a:t>
            </a:r>
            <a:br>
              <a:rPr lang="de-CH" sz="1400" dirty="0">
                <a:latin typeface="Arial" panose="020B0604020202020204" pitchFamily="34" charset="0"/>
                <a:cs typeface="Arial" panose="020B0604020202020204" pitchFamily="34" charset="0"/>
              </a:rPr>
            </a:br>
            <a:endParaRPr lang="de-CH" sz="1400" dirty="0">
              <a:latin typeface="Arial" panose="020B0604020202020204" pitchFamily="34" charset="0"/>
              <a:cs typeface="Arial" panose="020B0604020202020204" pitchFamily="34" charset="0"/>
            </a:endParaRPr>
          </a:p>
          <a:p>
            <a:pPr marL="342900" lvl="0" indent="-342900">
              <a:buFont typeface="+mj-lt"/>
              <a:buAutoNum type="arabicPeriod"/>
            </a:pPr>
            <a:r>
              <a:rPr lang="de-CH" sz="1400" b="1" dirty="0">
                <a:latin typeface="Arial" panose="020B0604020202020204" pitchFamily="34" charset="0"/>
                <a:cs typeface="Arial" panose="020B0604020202020204" pitchFamily="34" charset="0"/>
              </a:rPr>
              <a:t>Ist die Initiative geeignet, um den Klimawandel zu bekämpfen? </a:t>
            </a:r>
            <a:br>
              <a:rPr lang="de-CH" sz="1400" b="1" dirty="0">
                <a:latin typeface="Arial" panose="020B0604020202020204" pitchFamily="34" charset="0"/>
                <a:cs typeface="Arial" panose="020B0604020202020204" pitchFamily="34" charset="0"/>
              </a:rPr>
            </a:br>
            <a:br>
              <a:rPr lang="de-CH" sz="1400" b="1"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Befürworter</a:t>
            </a:r>
            <a:r>
              <a:rPr lang="de-CH" sz="1400" dirty="0">
                <a:latin typeface="Arial" panose="020B0604020202020204" pitchFamily="34" charset="0"/>
                <a:cs typeface="Arial" panose="020B0604020202020204" pitchFamily="34" charset="0"/>
              </a:rPr>
              <a:t>: Ja. Die Erbschaftssteuer würde viel Geld eintreiben, das im Kampf gegen den Klimawandel eingesetzt werden kann. </a:t>
            </a:r>
            <a:br>
              <a:rPr lang="de-CH" sz="1400" dirty="0">
                <a:latin typeface="Arial" panose="020B0604020202020204" pitchFamily="34" charset="0"/>
                <a:cs typeface="Arial" panose="020B0604020202020204" pitchFamily="34" charset="0"/>
              </a:rPr>
            </a:br>
            <a:br>
              <a:rPr lang="de-CH" sz="1400"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Gegner</a:t>
            </a:r>
            <a:r>
              <a:rPr lang="de-CH" sz="1400" dirty="0">
                <a:latin typeface="Arial" panose="020B0604020202020204" pitchFamily="34" charset="0"/>
                <a:cs typeface="Arial" panose="020B0604020202020204" pitchFamily="34" charset="0"/>
              </a:rPr>
              <a:t>: Nein. Die Steuer soll gemäss Initiativtext für den «Umbau der Gesamtwirtschaft» eingesetzt werden. Es bleibt unklar, was dies bedeutet. Im Vordergrund der Initiative steht der Klassenkampf, und die Klimapolitik dient als netter Deckmantel.</a:t>
            </a:r>
          </a:p>
          <a:p>
            <a:endParaRPr lang="de-CH"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9916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AC5F9C-EDC2-B4CD-EE20-701832C6767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41FE9D7-6AD3-D1F8-4653-C2FB34E8B80F}"/>
              </a:ext>
            </a:extLst>
          </p:cNvPr>
          <p:cNvSpPr>
            <a:spLocks noGrp="1"/>
          </p:cNvSpPr>
          <p:nvPr>
            <p:ph type="title"/>
          </p:nvPr>
        </p:nvSpPr>
        <p:spPr/>
        <p:txBody>
          <a:bodyPr>
            <a:normAutofit/>
          </a:bodyPr>
          <a:lstStyle/>
          <a:p>
            <a:r>
              <a:rPr lang="de-DE" sz="3200" dirty="0"/>
              <a:t>Leitfragen</a:t>
            </a:r>
            <a:endParaRPr lang="de-CH" sz="3200" dirty="0"/>
          </a:p>
        </p:txBody>
      </p:sp>
      <p:sp>
        <p:nvSpPr>
          <p:cNvPr id="3" name="Datumsplatzhalter 2">
            <a:extLst>
              <a:ext uri="{FF2B5EF4-FFF2-40B4-BE49-F238E27FC236}">
                <a16:creationId xmlns:a16="http://schemas.microsoft.com/office/drawing/2014/main" id="{A05C01A6-8606-F266-FF8D-573C30BC4DA1}"/>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A728DF19-E601-7F63-A879-7BBC1E46B1A6}"/>
              </a:ext>
            </a:extLst>
          </p:cNvPr>
          <p:cNvSpPr>
            <a:spLocks noGrp="1"/>
          </p:cNvSpPr>
          <p:nvPr>
            <p:ph type="sldNum" sz="quarter" idx="12"/>
          </p:nvPr>
        </p:nvSpPr>
        <p:spPr/>
        <p:txBody>
          <a:bodyPr/>
          <a:lstStyle/>
          <a:p>
            <a:fld id="{EBAEE1EB-8B44-4728-A11F-54C2BBCC5F47}" type="slidenum">
              <a:rPr lang="de-CH" smtClean="0"/>
              <a:pPr/>
              <a:t>11</a:t>
            </a:fld>
            <a:endParaRPr lang="de-CH" dirty="0"/>
          </a:p>
        </p:txBody>
      </p:sp>
      <mc:AlternateContent xmlns:mc="http://schemas.openxmlformats.org/markup-compatibility/2006">
        <mc:Choice xmlns:p14="http://schemas.microsoft.com/office/powerpoint/2010/main" Requires="p14">
          <p:contentPart p14:bwMode="auto" r:id="rId2">
            <p14:nvContentPartPr>
              <p14:cNvPr id="6" name="Freihand 5">
                <a:extLst>
                  <a:ext uri="{FF2B5EF4-FFF2-40B4-BE49-F238E27FC236}">
                    <a16:creationId xmlns:a16="http://schemas.microsoft.com/office/drawing/2014/main" id="{827661C3-5EEB-8BD9-7B74-6177085A3B0B}"/>
                  </a:ext>
                </a:extLst>
              </p14:cNvPr>
              <p14:cNvContentPartPr/>
              <p14:nvPr/>
            </p14:nvContentPartPr>
            <p14:xfrm>
              <a:off x="601048" y="-758406"/>
              <a:ext cx="360" cy="360"/>
            </p14:xfrm>
          </p:contentPart>
        </mc:Choice>
        <mc:Fallback>
          <p:pic>
            <p:nvPicPr>
              <p:cNvPr id="6" name="Freihand 5">
                <a:extLst>
                  <a:ext uri="{FF2B5EF4-FFF2-40B4-BE49-F238E27FC236}">
                    <a16:creationId xmlns:a16="http://schemas.microsoft.com/office/drawing/2014/main" id="{827661C3-5EEB-8BD9-7B74-6177085A3B0B}"/>
                  </a:ext>
                </a:extLst>
              </p:cNvPr>
              <p:cNvPicPr/>
              <p:nvPr/>
            </p:nvPicPr>
            <p:blipFill>
              <a:blip r:embed="rId3"/>
              <a:stretch>
                <a:fillRect/>
              </a:stretch>
            </p:blipFill>
            <p:spPr>
              <a:xfrm>
                <a:off x="583048" y="-776406"/>
                <a:ext cx="36000" cy="36000"/>
              </a:xfrm>
              <a:prstGeom prst="rect">
                <a:avLst/>
              </a:prstGeom>
            </p:spPr>
          </p:pic>
        </mc:Fallback>
      </mc:AlternateContent>
      <p:sp>
        <p:nvSpPr>
          <p:cNvPr id="4" name="Datumsplatzhalter 2">
            <a:extLst>
              <a:ext uri="{FF2B5EF4-FFF2-40B4-BE49-F238E27FC236}">
                <a16:creationId xmlns:a16="http://schemas.microsoft.com/office/drawing/2014/main" id="{28A0B898-C168-DA2F-CDD8-FC4D21C2FC05}"/>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9" name="Textfeld 8">
            <a:extLst>
              <a:ext uri="{FF2B5EF4-FFF2-40B4-BE49-F238E27FC236}">
                <a16:creationId xmlns:a16="http://schemas.microsoft.com/office/drawing/2014/main" id="{CACE47E4-EB34-6492-14BC-2E6295B8C84D}"/>
              </a:ext>
            </a:extLst>
          </p:cNvPr>
          <p:cNvSpPr txBox="1"/>
          <p:nvPr/>
        </p:nvSpPr>
        <p:spPr>
          <a:xfrm>
            <a:off x="937262" y="1830685"/>
            <a:ext cx="10690445" cy="4401205"/>
          </a:xfrm>
          <a:prstGeom prst="rect">
            <a:avLst/>
          </a:prstGeom>
          <a:noFill/>
        </p:spPr>
        <p:txBody>
          <a:bodyPr wrap="square">
            <a:spAutoFit/>
          </a:bodyPr>
          <a:lstStyle/>
          <a:p>
            <a:pPr marL="342900" lvl="0" indent="-342900">
              <a:buFont typeface="+mj-lt"/>
              <a:buAutoNum type="arabicPeriod" startAt="3"/>
            </a:pPr>
            <a:r>
              <a:rPr lang="de-CH" sz="1400" b="1" dirty="0">
                <a:latin typeface="Arial" panose="020B0604020202020204" pitchFamily="34" charset="0"/>
                <a:cs typeface="Arial" panose="020B0604020202020204" pitchFamily="34" charset="0"/>
              </a:rPr>
              <a:t>Welche Auswirkungen hätte die Annahme der Initiative auf den Wirtschaftsstandort Schweiz? </a:t>
            </a:r>
            <a:br>
              <a:rPr lang="de-CH" sz="1400" b="1" dirty="0">
                <a:latin typeface="Arial" panose="020B0604020202020204" pitchFamily="34" charset="0"/>
                <a:cs typeface="Arial" panose="020B0604020202020204" pitchFamily="34" charset="0"/>
              </a:rPr>
            </a:br>
            <a:br>
              <a:rPr lang="de-CH" sz="1400" b="1"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Befürworter</a:t>
            </a:r>
            <a:r>
              <a:rPr lang="de-CH" sz="1400" dirty="0">
                <a:latin typeface="Arial" panose="020B0604020202020204" pitchFamily="34" charset="0"/>
                <a:cs typeface="Arial" panose="020B0604020202020204" pitchFamily="34" charset="0"/>
              </a:rPr>
              <a:t>: Die Initiative führt dazu, dass die Superreichen mehr Steuern zahlen. Direkte Konsequenzen auf den Wirtschaftsstandort Schweiz hat die Initiative keine. Horrorgeschichten von Reichen und Unternehmen, die aus- und abwandern gehören zur typischen Rhetorik der bürgerlichen Elite, wenn sie um ihre Privilegien fürchten. </a:t>
            </a:r>
            <a:br>
              <a:rPr lang="de-CH" sz="1400" dirty="0">
                <a:latin typeface="Arial" panose="020B0604020202020204" pitchFamily="34" charset="0"/>
                <a:cs typeface="Arial" panose="020B0604020202020204" pitchFamily="34" charset="0"/>
              </a:rPr>
            </a:br>
            <a:br>
              <a:rPr lang="de-CH" sz="1400"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Gegner</a:t>
            </a:r>
            <a:r>
              <a:rPr lang="de-CH" sz="1400" dirty="0">
                <a:latin typeface="Arial" panose="020B0604020202020204" pitchFamily="34" charset="0"/>
                <a:cs typeface="Arial" panose="020B0604020202020204" pitchFamily="34" charset="0"/>
              </a:rPr>
              <a:t>: Die Initiative würde die Schweizer Wirtschaft im Mark erschüttern. Die Unternehmer horten ihr Geld nicht unter dem Schlafkissen, sondern es steckt u.a. in ihren Unternehmen. Sie müssen deshalb ins Ausland ziehen, das Unternehmen einem ausländischen Investor verkaufen oder ihr Unternehmen liquidieren. Nachfolgelösungen bei Familienunternehmen werden erheblich erschwert.</a:t>
            </a:r>
            <a:br>
              <a:rPr lang="de-CH" sz="1400" dirty="0">
                <a:latin typeface="Arial" panose="020B0604020202020204" pitchFamily="34" charset="0"/>
                <a:cs typeface="Arial" panose="020B0604020202020204" pitchFamily="34" charset="0"/>
              </a:rPr>
            </a:br>
            <a:endParaRPr lang="de-CH" sz="1400" dirty="0">
              <a:latin typeface="Arial" panose="020B0604020202020204" pitchFamily="34" charset="0"/>
              <a:cs typeface="Arial" panose="020B0604020202020204" pitchFamily="34" charset="0"/>
            </a:endParaRPr>
          </a:p>
          <a:p>
            <a:pPr marL="342900" lvl="0" indent="-342900">
              <a:buFont typeface="+mj-lt"/>
              <a:buAutoNum type="arabicPeriod" startAt="3"/>
            </a:pPr>
            <a:r>
              <a:rPr lang="de-CH" sz="1400" b="1" dirty="0">
                <a:latin typeface="Arial" panose="020B0604020202020204" pitchFamily="34" charset="0"/>
                <a:cs typeface="Arial" panose="020B0604020202020204" pitchFamily="34" charset="0"/>
              </a:rPr>
              <a:t>Ist die Initiative nachhaltig? </a:t>
            </a:r>
            <a:br>
              <a:rPr lang="de-CH" sz="1400" b="1" dirty="0">
                <a:latin typeface="Arial" panose="020B0604020202020204" pitchFamily="34" charset="0"/>
                <a:cs typeface="Arial" panose="020B0604020202020204" pitchFamily="34" charset="0"/>
              </a:rPr>
            </a:br>
            <a:br>
              <a:rPr lang="de-CH" sz="1400" b="1"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Befürworter</a:t>
            </a:r>
            <a:r>
              <a:rPr lang="de-CH" sz="1400" dirty="0">
                <a:latin typeface="Arial" panose="020B0604020202020204" pitchFamily="34" charset="0"/>
                <a:cs typeface="Arial" panose="020B0604020202020204" pitchFamily="34" charset="0"/>
              </a:rPr>
              <a:t>: Ja. Die Initiative ist sozial und ökologisch nachhaltig. Die soziale Ungleichheit wird verringert und gleichzeitig etwas für das Klima gemacht. </a:t>
            </a:r>
            <a:br>
              <a:rPr lang="de-CH" sz="1400" dirty="0">
                <a:latin typeface="Arial" panose="020B0604020202020204" pitchFamily="34" charset="0"/>
                <a:cs typeface="Arial" panose="020B0604020202020204" pitchFamily="34" charset="0"/>
              </a:rPr>
            </a:br>
            <a:br>
              <a:rPr lang="de-CH" sz="1400"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Gegner</a:t>
            </a:r>
            <a:r>
              <a:rPr lang="de-CH" sz="1400" dirty="0">
                <a:latin typeface="Arial" panose="020B0604020202020204" pitchFamily="34" charset="0"/>
                <a:cs typeface="Arial" panose="020B0604020202020204" pitchFamily="34" charset="0"/>
              </a:rPr>
              <a:t>: Nein. Die wirtschaftliche Nachhaltigkeit wird völlig aussen vor gelassen. Die Wirtschaft wird abgewürgt. Es wird ein Klassenkampf an den Haaren herbeigezogen, der sicher nicht sozial nachhaltig ist. Und mit einem ominösen «Umbau der Wirtschaft», wie es die Initiative fordert, wird sicher keine ökologische Nachhaltigkeit geschaffen.</a:t>
            </a:r>
          </a:p>
          <a:p>
            <a:pPr marL="342900" lvl="0" indent="-342900">
              <a:buFont typeface="+mj-lt"/>
              <a:buAutoNum type="arabicPeriod" startAt="3"/>
            </a:pPr>
            <a:endParaRPr lang="de-CH"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1836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9E745-D354-DE71-1E44-7F27AAF7B4D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6F49E29-9D4D-1416-235E-F0562C7FABCE}"/>
              </a:ext>
            </a:extLst>
          </p:cNvPr>
          <p:cNvSpPr>
            <a:spLocks noGrp="1"/>
          </p:cNvSpPr>
          <p:nvPr>
            <p:ph type="title"/>
          </p:nvPr>
        </p:nvSpPr>
        <p:spPr/>
        <p:txBody>
          <a:bodyPr>
            <a:normAutofit/>
          </a:bodyPr>
          <a:lstStyle/>
          <a:p>
            <a:r>
              <a:rPr lang="de-DE" sz="3200" dirty="0"/>
              <a:t>Leitfragen</a:t>
            </a:r>
            <a:endParaRPr lang="de-CH" sz="3200" dirty="0"/>
          </a:p>
        </p:txBody>
      </p:sp>
      <p:sp>
        <p:nvSpPr>
          <p:cNvPr id="3" name="Datumsplatzhalter 2">
            <a:extLst>
              <a:ext uri="{FF2B5EF4-FFF2-40B4-BE49-F238E27FC236}">
                <a16:creationId xmlns:a16="http://schemas.microsoft.com/office/drawing/2014/main" id="{00A19E50-6C4E-436B-E658-AE8415FD8568}"/>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FDE9EF53-7841-2643-27FA-1052A0A5C812}"/>
              </a:ext>
            </a:extLst>
          </p:cNvPr>
          <p:cNvSpPr>
            <a:spLocks noGrp="1"/>
          </p:cNvSpPr>
          <p:nvPr>
            <p:ph type="sldNum" sz="quarter" idx="12"/>
          </p:nvPr>
        </p:nvSpPr>
        <p:spPr/>
        <p:txBody>
          <a:bodyPr/>
          <a:lstStyle/>
          <a:p>
            <a:fld id="{EBAEE1EB-8B44-4728-A11F-54C2BBCC5F47}" type="slidenum">
              <a:rPr lang="de-CH" smtClean="0"/>
              <a:pPr/>
              <a:t>12</a:t>
            </a:fld>
            <a:endParaRPr lang="de-CH" dirty="0"/>
          </a:p>
        </p:txBody>
      </p:sp>
      <mc:AlternateContent xmlns:mc="http://schemas.openxmlformats.org/markup-compatibility/2006">
        <mc:Choice xmlns:p14="http://schemas.microsoft.com/office/powerpoint/2010/main" Requires="p14">
          <p:contentPart p14:bwMode="auto" r:id="rId2">
            <p14:nvContentPartPr>
              <p14:cNvPr id="6" name="Freihand 5">
                <a:extLst>
                  <a:ext uri="{FF2B5EF4-FFF2-40B4-BE49-F238E27FC236}">
                    <a16:creationId xmlns:a16="http://schemas.microsoft.com/office/drawing/2014/main" id="{87FC0DB9-FADF-73E7-B9EC-9ACA1D4BA8DA}"/>
                  </a:ext>
                </a:extLst>
              </p14:cNvPr>
              <p14:cNvContentPartPr/>
              <p14:nvPr/>
            </p14:nvContentPartPr>
            <p14:xfrm>
              <a:off x="601048" y="-758406"/>
              <a:ext cx="360" cy="360"/>
            </p14:xfrm>
          </p:contentPart>
        </mc:Choice>
        <mc:Fallback>
          <p:pic>
            <p:nvPicPr>
              <p:cNvPr id="6" name="Freihand 5">
                <a:extLst>
                  <a:ext uri="{FF2B5EF4-FFF2-40B4-BE49-F238E27FC236}">
                    <a16:creationId xmlns:a16="http://schemas.microsoft.com/office/drawing/2014/main" id="{87FC0DB9-FADF-73E7-B9EC-9ACA1D4BA8DA}"/>
                  </a:ext>
                </a:extLst>
              </p:cNvPr>
              <p:cNvPicPr/>
              <p:nvPr/>
            </p:nvPicPr>
            <p:blipFill>
              <a:blip r:embed="rId3"/>
              <a:stretch>
                <a:fillRect/>
              </a:stretch>
            </p:blipFill>
            <p:spPr>
              <a:xfrm>
                <a:off x="583048" y="-776406"/>
                <a:ext cx="36000" cy="36000"/>
              </a:xfrm>
              <a:prstGeom prst="rect">
                <a:avLst/>
              </a:prstGeom>
            </p:spPr>
          </p:pic>
        </mc:Fallback>
      </mc:AlternateContent>
      <p:sp>
        <p:nvSpPr>
          <p:cNvPr id="4" name="Datumsplatzhalter 2">
            <a:extLst>
              <a:ext uri="{FF2B5EF4-FFF2-40B4-BE49-F238E27FC236}">
                <a16:creationId xmlns:a16="http://schemas.microsoft.com/office/drawing/2014/main" id="{FAD5440D-89BF-D410-1571-22C7EE8EB455}"/>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9" name="Textfeld 8">
            <a:extLst>
              <a:ext uri="{FF2B5EF4-FFF2-40B4-BE49-F238E27FC236}">
                <a16:creationId xmlns:a16="http://schemas.microsoft.com/office/drawing/2014/main" id="{1E08139B-5548-616C-6C21-C0CF269925BE}"/>
              </a:ext>
            </a:extLst>
          </p:cNvPr>
          <p:cNvSpPr txBox="1"/>
          <p:nvPr/>
        </p:nvSpPr>
        <p:spPr>
          <a:xfrm>
            <a:off x="937262" y="1830685"/>
            <a:ext cx="10690445" cy="3539430"/>
          </a:xfrm>
          <a:prstGeom prst="rect">
            <a:avLst/>
          </a:prstGeom>
          <a:noFill/>
        </p:spPr>
        <p:txBody>
          <a:bodyPr wrap="square">
            <a:spAutoFit/>
          </a:bodyPr>
          <a:lstStyle/>
          <a:p>
            <a:pPr marL="342900" lvl="0" indent="-342900">
              <a:buFont typeface="+mj-lt"/>
              <a:buAutoNum type="arabicPeriod" startAt="5"/>
            </a:pPr>
            <a:r>
              <a:rPr lang="de-CH" sz="1400" b="1" dirty="0">
                <a:latin typeface="Arial" panose="020B0604020202020204" pitchFamily="34" charset="0"/>
                <a:cs typeface="Arial" panose="020B0604020202020204" pitchFamily="34" charset="0"/>
              </a:rPr>
              <a:t>Wird bei einer Annahme der Initiative der Staat mehr (Steuer-) Geld erhalten? </a:t>
            </a:r>
            <a:br>
              <a:rPr lang="de-CH" sz="1400" b="1" dirty="0">
                <a:latin typeface="Arial" panose="020B0604020202020204" pitchFamily="34" charset="0"/>
                <a:cs typeface="Arial" panose="020B0604020202020204" pitchFamily="34" charset="0"/>
              </a:rPr>
            </a:br>
            <a:br>
              <a:rPr lang="de-CH" sz="1400" b="1"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Befürworter</a:t>
            </a:r>
            <a:r>
              <a:rPr lang="de-CH" sz="1400" dirty="0">
                <a:latin typeface="Arial" panose="020B0604020202020204" pitchFamily="34" charset="0"/>
                <a:cs typeface="Arial" panose="020B0604020202020204" pitchFamily="34" charset="0"/>
              </a:rPr>
              <a:t>: Ja. Mit der neuen Erbschaftssteuer wird der Staat Milliarden einnehmen, die im Überlebenskampf gegen das Klima wichtig sind. Die Quellen und Belege für angebliche Wegzüge von Reichen sind dubios. </a:t>
            </a:r>
            <a:br>
              <a:rPr lang="de-CH" sz="1400" dirty="0">
                <a:latin typeface="Arial" panose="020B0604020202020204" pitchFamily="34" charset="0"/>
                <a:cs typeface="Arial" panose="020B0604020202020204" pitchFamily="34" charset="0"/>
              </a:rPr>
            </a:br>
            <a:br>
              <a:rPr lang="de-CH" sz="1400"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Gegner</a:t>
            </a:r>
            <a:r>
              <a:rPr lang="de-CH" sz="1400" dirty="0">
                <a:latin typeface="Arial" panose="020B0604020202020204" pitchFamily="34" charset="0"/>
                <a:cs typeface="Arial" panose="020B0604020202020204" pitchFamily="34" charset="0"/>
              </a:rPr>
              <a:t>: Nein. Prominente Unternehmer haben angekündigt, dass die Initiative sie zu einem Umzug ins Ausland zwingen würde. Leute, die viele Steuern zahlen, wandern also aus bzw. kommen nicht mehr in die Schweiz. Steuersubstrat geht somit verloren.</a:t>
            </a:r>
            <a:br>
              <a:rPr lang="de-CH" sz="1400" dirty="0">
                <a:latin typeface="Arial" panose="020B0604020202020204" pitchFamily="34" charset="0"/>
                <a:cs typeface="Arial" panose="020B0604020202020204" pitchFamily="34" charset="0"/>
              </a:rPr>
            </a:br>
            <a:endParaRPr lang="de-CH" sz="1400" dirty="0">
              <a:latin typeface="Arial" panose="020B0604020202020204" pitchFamily="34" charset="0"/>
              <a:cs typeface="Arial" panose="020B0604020202020204" pitchFamily="34" charset="0"/>
            </a:endParaRPr>
          </a:p>
          <a:p>
            <a:pPr marL="342900" lvl="0" indent="-342900">
              <a:buFont typeface="+mj-lt"/>
              <a:buAutoNum type="arabicPeriod" startAt="5"/>
            </a:pPr>
            <a:r>
              <a:rPr lang="de-CH" sz="1400" b="1" dirty="0">
                <a:latin typeface="Arial" panose="020B0604020202020204" pitchFamily="34" charset="0"/>
                <a:cs typeface="Arial" panose="020B0604020202020204" pitchFamily="34" charset="0"/>
              </a:rPr>
              <a:t>Wen betrifft die Initiative? </a:t>
            </a:r>
            <a:br>
              <a:rPr lang="de-CH" sz="1400" b="1" dirty="0">
                <a:latin typeface="Arial" panose="020B0604020202020204" pitchFamily="34" charset="0"/>
                <a:cs typeface="Arial" panose="020B0604020202020204" pitchFamily="34" charset="0"/>
              </a:rPr>
            </a:br>
            <a:br>
              <a:rPr lang="de-CH" sz="1400" b="1"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Befürworter</a:t>
            </a:r>
            <a:r>
              <a:rPr lang="de-CH" sz="1400" dirty="0">
                <a:latin typeface="Arial" panose="020B0604020202020204" pitchFamily="34" charset="0"/>
                <a:cs typeface="Arial" panose="020B0604020202020204" pitchFamily="34" charset="0"/>
              </a:rPr>
              <a:t>: Die Initiative betrifft lediglich Superreiche und Grossunternehmen – also sehr wenige. Alle anderen müssen sich nicht vor dieser Initiative fürchten, da der Ottonormalbürger nicht 50 Millionen Franken auf seinem Konto hat. </a:t>
            </a:r>
            <a:br>
              <a:rPr lang="de-CH" sz="1400" dirty="0">
                <a:latin typeface="Arial" panose="020B0604020202020204" pitchFamily="34" charset="0"/>
                <a:cs typeface="Arial" panose="020B0604020202020204" pitchFamily="34" charset="0"/>
              </a:rPr>
            </a:br>
            <a:br>
              <a:rPr lang="de-CH" sz="1400" dirty="0">
                <a:latin typeface="Arial" panose="020B0604020202020204" pitchFamily="34" charset="0"/>
                <a:cs typeface="Arial" panose="020B0604020202020204" pitchFamily="34" charset="0"/>
              </a:rPr>
            </a:br>
            <a:r>
              <a:rPr lang="de-CH" sz="1400" i="1" dirty="0">
                <a:latin typeface="Arial" panose="020B0604020202020204" pitchFamily="34" charset="0"/>
                <a:cs typeface="Arial" panose="020B0604020202020204" pitchFamily="34" charset="0"/>
              </a:rPr>
              <a:t>Gegner</a:t>
            </a:r>
            <a:r>
              <a:rPr lang="de-CH" sz="1400" dirty="0">
                <a:latin typeface="Arial" panose="020B0604020202020204" pitchFamily="34" charset="0"/>
                <a:cs typeface="Arial" panose="020B0604020202020204" pitchFamily="34" charset="0"/>
              </a:rPr>
              <a:t>: Unter dem Strich schafft die Initiative nur Verlierer. Reiche Leute, die viele Steuern zahlen, würden auswandern. Unternehmen werden ins Ausland vertrieben. Zur Kasse gebeten würde deshalb der Mittelstand, also der Ottonormalbürger. Diese müssen mehr Steuern zahlen und um ihre Arbeitsplätze fürchten.</a:t>
            </a:r>
          </a:p>
        </p:txBody>
      </p:sp>
    </p:spTree>
    <p:extLst>
      <p:ext uri="{BB962C8B-B14F-4D97-AF65-F5344CB8AC3E}">
        <p14:creationId xmlns:p14="http://schemas.microsoft.com/office/powerpoint/2010/main" val="2378079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EF070-625C-041A-B0ED-933794BEECC7}"/>
            </a:ext>
          </a:extLst>
        </p:cNvPr>
        <p:cNvGrpSpPr/>
        <p:nvPr/>
      </p:nvGrpSpPr>
      <p:grpSpPr>
        <a:xfrm>
          <a:off x="0" y="0"/>
          <a:ext cx="0" cy="0"/>
          <a:chOff x="0" y="0"/>
          <a:chExt cx="0" cy="0"/>
        </a:xfrm>
      </p:grpSpPr>
      <p:sp>
        <p:nvSpPr>
          <p:cNvPr id="10" name="Titel 1">
            <a:extLst>
              <a:ext uri="{FF2B5EF4-FFF2-40B4-BE49-F238E27FC236}">
                <a16:creationId xmlns:a16="http://schemas.microsoft.com/office/drawing/2014/main" id="{C2D55A6B-850D-9157-A1BA-982F3B313A8E}"/>
              </a:ext>
            </a:extLst>
          </p:cNvPr>
          <p:cNvSpPr>
            <a:spLocks noGrp="1"/>
          </p:cNvSpPr>
          <p:nvPr>
            <p:ph type="title"/>
          </p:nvPr>
        </p:nvSpPr>
        <p:spPr/>
        <p:txBody>
          <a:bodyPr>
            <a:normAutofit/>
          </a:bodyPr>
          <a:lstStyle/>
          <a:p>
            <a:r>
              <a:rPr lang="de-DE" sz="3200" dirty="0"/>
              <a:t>Auftrag 3</a:t>
            </a:r>
            <a:endParaRPr lang="de-CH" sz="3200" dirty="0"/>
          </a:p>
        </p:txBody>
      </p:sp>
      <p:sp>
        <p:nvSpPr>
          <p:cNvPr id="3" name="Datumsplatzhalter 2">
            <a:extLst>
              <a:ext uri="{FF2B5EF4-FFF2-40B4-BE49-F238E27FC236}">
                <a16:creationId xmlns:a16="http://schemas.microsoft.com/office/drawing/2014/main" id="{75C8A05F-4040-3783-700D-DDBAA9A3D22C}"/>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FC506C07-0291-21E2-5465-35EFB07C6675}"/>
              </a:ext>
            </a:extLst>
          </p:cNvPr>
          <p:cNvSpPr>
            <a:spLocks noGrp="1"/>
          </p:cNvSpPr>
          <p:nvPr>
            <p:ph type="sldNum" sz="quarter" idx="12"/>
          </p:nvPr>
        </p:nvSpPr>
        <p:spPr/>
        <p:txBody>
          <a:bodyPr/>
          <a:lstStyle/>
          <a:p>
            <a:fld id="{EBAEE1EB-8B44-4728-A11F-54C2BBCC5F47}" type="slidenum">
              <a:rPr lang="de-CH" smtClean="0"/>
              <a:pPr/>
              <a:t>13</a:t>
            </a:fld>
            <a:endParaRPr lang="de-CH" dirty="0"/>
          </a:p>
        </p:txBody>
      </p:sp>
      <p:sp>
        <p:nvSpPr>
          <p:cNvPr id="7" name="Rechteck 6">
            <a:extLst>
              <a:ext uri="{FF2B5EF4-FFF2-40B4-BE49-F238E27FC236}">
                <a16:creationId xmlns:a16="http://schemas.microsoft.com/office/drawing/2014/main" id="{8DFBFAF0-26A2-6295-8E08-86664B5C9CFD}"/>
              </a:ext>
            </a:extLst>
          </p:cNvPr>
          <p:cNvSpPr/>
          <p:nvPr/>
        </p:nvSpPr>
        <p:spPr>
          <a:xfrm>
            <a:off x="838198" y="1807865"/>
            <a:ext cx="10515599" cy="1447640"/>
          </a:xfrm>
          <a:prstGeom prst="rect">
            <a:avLst/>
          </a:prstGeom>
        </p:spPr>
        <p:txBody>
          <a:bodyPr wrap="square">
            <a:spAutoFit/>
          </a:bodyPr>
          <a:lstStyle/>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Formulieren Sie in der Vierergruppe eine weitere Fragestellung zur Juso-Initiative. Halten Sie </a:t>
            </a:r>
            <a:r>
              <a:rPr lang="de-DE" sz="1400" dirty="0" err="1">
                <a:latin typeface="Arial" panose="020B0604020202020204" pitchFamily="34" charset="0"/>
                <a:ea typeface="Calibri" panose="020F0502020204030204" pitchFamily="34" charset="0"/>
                <a:cs typeface="Arial" panose="020B0604020202020204" pitchFamily="34" charset="0"/>
              </a:rPr>
              <a:t>anschliessend</a:t>
            </a:r>
            <a:r>
              <a:rPr lang="de-DE" sz="1400" dirty="0">
                <a:latin typeface="Arial" panose="020B0604020202020204" pitchFamily="34" charset="0"/>
                <a:ea typeface="Calibri" panose="020F0502020204030204" pitchFamily="34" charset="0"/>
                <a:cs typeface="Arial" panose="020B0604020202020204" pitchFamily="34" charset="0"/>
              </a:rPr>
              <a:t> je ein Argument der Befürworter und Gegner zur Fragestellung fest.</a:t>
            </a:r>
          </a:p>
          <a:p>
            <a:pPr>
              <a:lnSpc>
                <a:spcPct val="150000"/>
              </a:lnSpc>
              <a:spcBef>
                <a:spcPts val="200"/>
              </a:spcBef>
              <a:spcAft>
                <a:spcPts val="200"/>
              </a:spcAft>
            </a:pPr>
            <a:endParaRPr lang="de-DE" sz="1400" dirty="0">
              <a:latin typeface="Arial" panose="020B0604020202020204" pitchFamily="34" charset="0"/>
              <a:ea typeface="Calibri" panose="020F0502020204030204" pitchFamily="34" charset="0"/>
              <a:cs typeface="Arial" panose="020B0604020202020204" pitchFamily="34" charset="0"/>
            </a:endParaRP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Diskutieren Sie die neu erstellten Fragen innerhalb der Klasse.</a:t>
            </a:r>
            <a:endParaRPr lang="de-CH" sz="1400" dirty="0">
              <a:latin typeface="Arial" panose="020B0604020202020204" pitchFamily="34" charset="0"/>
              <a:ea typeface="Calibri" panose="020F0502020204030204" pitchFamily="34" charset="0"/>
              <a:cs typeface="Arial" panose="020B0604020202020204" pitchFamily="34" charset="0"/>
            </a:endParaRPr>
          </a:p>
        </p:txBody>
      </p:sp>
      <p:sp>
        <p:nvSpPr>
          <p:cNvPr id="2" name="Datumsplatzhalter 2">
            <a:extLst>
              <a:ext uri="{FF2B5EF4-FFF2-40B4-BE49-F238E27FC236}">
                <a16:creationId xmlns:a16="http://schemas.microsoft.com/office/drawing/2014/main" id="{53398685-E7E4-1E7A-DCA6-BB56B9147420}"/>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354859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200" dirty="0"/>
              <a:t>Rückblick / offene Fragen</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14</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929550"/>
          </a:xfrm>
          <a:prstGeom prst="rect">
            <a:avLst/>
          </a:prstGeom>
        </p:spPr>
        <p:txBody>
          <a:bodyPr wrap="square">
            <a:spAutoFit/>
          </a:bodyPr>
          <a:lstStyle/>
          <a:p>
            <a:pPr marL="342900" indent="-342900">
              <a:lnSpc>
                <a:spcPct val="150000"/>
              </a:lnSpc>
              <a:spcBef>
                <a:spcPts val="1800"/>
              </a:spcBef>
              <a:buFont typeface="+mj-lt"/>
              <a:buAutoNum type="alphaLcPeriod"/>
            </a:pPr>
            <a:r>
              <a:rPr lang="de-CH" sz="1400" dirty="0">
                <a:effectLst/>
                <a:latin typeface="Arial" panose="020B0604020202020204" pitchFamily="34" charset="0"/>
                <a:ea typeface="Calibri" panose="020F0502020204030204" pitchFamily="34" charset="0"/>
              </a:rPr>
              <a:t>Hat die Auseinandersetzung Ihre Einstellungen, Meinungen oder Ansichten geändert?</a:t>
            </a:r>
          </a:p>
          <a:p>
            <a:pPr marL="342900" indent="-342900">
              <a:lnSpc>
                <a:spcPct val="150000"/>
              </a:lnSpc>
              <a:spcBef>
                <a:spcPts val="1800"/>
              </a:spcBef>
              <a:buFont typeface="+mj-lt"/>
              <a:buAutoNum type="alphaLcPeriod"/>
            </a:pPr>
            <a:r>
              <a:rPr lang="de-CH" sz="1400" dirty="0">
                <a:effectLst/>
                <a:latin typeface="Arial" panose="020B0604020202020204" pitchFamily="34" charset="0"/>
                <a:ea typeface="Calibri" panose="020F0502020204030204" pitchFamily="34" charset="0"/>
              </a:rPr>
              <a:t>Welche neuen Erkenntnisse konnten Sie gewinnen?</a:t>
            </a:r>
            <a:endParaRPr lang="de-DE" sz="1400" i="1"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B9962835-0C34-5431-CD41-15680C0157F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349858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200" dirty="0"/>
              <a:t>Einstieg</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a:xfrm>
            <a:off x="838199" y="6356350"/>
            <a:ext cx="4012097" cy="365125"/>
          </a:xfr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2</a:t>
            </a:fld>
            <a:endParaRPr lang="de-CH" dirty="0"/>
          </a:p>
        </p:txBody>
      </p:sp>
      <p:sp>
        <p:nvSpPr>
          <p:cNvPr id="4" name="Datumsplatzhalter 2">
            <a:extLst>
              <a:ext uri="{FF2B5EF4-FFF2-40B4-BE49-F238E27FC236}">
                <a16:creationId xmlns:a16="http://schemas.microsoft.com/office/drawing/2014/main" id="{9BE0386F-A0F1-F5B1-32A2-1B0FA25FC27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pic>
        <p:nvPicPr>
          <p:cNvPr id="7" name="Grafik 6" descr="Klappe">
            <a:hlinkClick r:id="rId2"/>
            <a:extLst>
              <a:ext uri="{FF2B5EF4-FFF2-40B4-BE49-F238E27FC236}">
                <a16:creationId xmlns:a16="http://schemas.microsoft.com/office/drawing/2014/main" id="{754DBF65-9E64-12AD-1B11-EF40D80B955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199" y="1889267"/>
            <a:ext cx="816700" cy="816700"/>
          </a:xfrm>
          <a:prstGeom prst="rect">
            <a:avLst/>
          </a:prstGeom>
        </p:spPr>
      </p:pic>
      <p:pic>
        <p:nvPicPr>
          <p:cNvPr id="8" name="Grafik 7" descr="Klappe">
            <a:hlinkClick r:id="rId5"/>
            <a:extLst>
              <a:ext uri="{FF2B5EF4-FFF2-40B4-BE49-F238E27FC236}">
                <a16:creationId xmlns:a16="http://schemas.microsoft.com/office/drawing/2014/main" id="{D741581C-BDF3-9C54-AC18-CE8309F69C5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199" y="3306320"/>
            <a:ext cx="816700" cy="816700"/>
          </a:xfrm>
          <a:prstGeom prst="rect">
            <a:avLst/>
          </a:prstGeom>
        </p:spPr>
      </p:pic>
      <p:sp>
        <p:nvSpPr>
          <p:cNvPr id="9" name="Rechteck 8">
            <a:extLst>
              <a:ext uri="{FF2B5EF4-FFF2-40B4-BE49-F238E27FC236}">
                <a16:creationId xmlns:a16="http://schemas.microsoft.com/office/drawing/2014/main" id="{39674F63-E1D2-AD66-8148-BD96FD838D38}"/>
              </a:ext>
            </a:extLst>
          </p:cNvPr>
          <p:cNvSpPr/>
          <p:nvPr/>
        </p:nvSpPr>
        <p:spPr>
          <a:xfrm>
            <a:off x="1686040" y="1820564"/>
            <a:ext cx="9426555" cy="954107"/>
          </a:xfrm>
          <a:prstGeom prst="rect">
            <a:avLst/>
          </a:prstGeom>
        </p:spPr>
        <p:txBody>
          <a:bodyPr wrap="square">
            <a:spAutoFit/>
          </a:bodyPr>
          <a:lstStyle/>
          <a:p>
            <a:r>
              <a:rPr lang="de-DE" sz="1400" dirty="0">
                <a:solidFill>
                  <a:srgbClr val="000000"/>
                </a:solidFill>
                <a:latin typeface="Arial" panose="020B0604020202020204" pitchFamily="34" charset="0"/>
                <a:cs typeface="Arial" panose="020B0604020202020204" pitchFamily="34" charset="0"/>
              </a:rPr>
              <a:t>Befürworter:</a:t>
            </a:r>
          </a:p>
          <a:p>
            <a:r>
              <a:rPr lang="de-DE" sz="1400" dirty="0">
                <a:solidFill>
                  <a:srgbClr val="000000"/>
                </a:solidFill>
                <a:latin typeface="Arial" panose="020B0604020202020204" pitchFamily="34" charset="0"/>
                <a:cs typeface="Arial" panose="020B0604020202020204" pitchFamily="34" charset="0"/>
              </a:rPr>
              <a:t>SRF Tagesschau vom 09.10.2025: Hauptausgabe. Zürich: Schweizer Radio und Fernsehen: </a:t>
            </a:r>
          </a:p>
          <a:p>
            <a:r>
              <a:rPr lang="de-DE" sz="1400" dirty="0">
                <a:solidFill>
                  <a:schemeClr val="accent1">
                    <a:lumMod val="75000"/>
                  </a:schemeClr>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https://www.srf.ch/play/tv/tagesschau/video/tagesschau-vom-09-10-2025-hauptausgabe?urn=urn:srf:video:b7ae75d7-8f12-4f72-8692-295d9831d81a</a:t>
            </a:r>
            <a:r>
              <a:rPr lang="de-DE" sz="1400" dirty="0">
                <a:solidFill>
                  <a:schemeClr val="accent1">
                    <a:lumMod val="75000"/>
                  </a:schemeClr>
                </a:solidFill>
                <a:latin typeface="Arial" panose="020B0604020202020204" pitchFamily="34" charset="0"/>
                <a:cs typeface="Arial" panose="020B0604020202020204" pitchFamily="34" charset="0"/>
              </a:rPr>
              <a:t> </a:t>
            </a:r>
            <a:r>
              <a:rPr lang="de-DE" sz="1400" dirty="0">
                <a:solidFill>
                  <a:srgbClr val="000000"/>
                </a:solidFill>
                <a:latin typeface="Arial" panose="020B0604020202020204" pitchFamily="34" charset="0"/>
                <a:cs typeface="Arial" panose="020B0604020202020204" pitchFamily="34" charset="0"/>
              </a:rPr>
              <a:t>(Zugriff: 21.10.2025)</a:t>
            </a:r>
          </a:p>
        </p:txBody>
      </p:sp>
      <p:sp>
        <p:nvSpPr>
          <p:cNvPr id="10" name="Rechteck 9">
            <a:extLst>
              <a:ext uri="{FF2B5EF4-FFF2-40B4-BE49-F238E27FC236}">
                <a16:creationId xmlns:a16="http://schemas.microsoft.com/office/drawing/2014/main" id="{8C7F6494-DD4A-DBCB-57D2-5545378CE5AE}"/>
              </a:ext>
            </a:extLst>
          </p:cNvPr>
          <p:cNvSpPr/>
          <p:nvPr/>
        </p:nvSpPr>
        <p:spPr>
          <a:xfrm>
            <a:off x="1686039" y="3237617"/>
            <a:ext cx="9280198" cy="954107"/>
          </a:xfrm>
          <a:prstGeom prst="rect">
            <a:avLst/>
          </a:prstGeom>
        </p:spPr>
        <p:txBody>
          <a:bodyPr wrap="square">
            <a:spAutoFit/>
          </a:bodyPr>
          <a:lstStyle/>
          <a:p>
            <a:r>
              <a:rPr lang="de-DE" sz="1400" dirty="0">
                <a:solidFill>
                  <a:srgbClr val="000000"/>
                </a:solidFill>
                <a:latin typeface="Arial" panose="020B0604020202020204" pitchFamily="34" charset="0"/>
                <a:cs typeface="Arial" panose="020B0604020202020204" pitchFamily="34" charset="0"/>
              </a:rPr>
              <a:t>Gegner:</a:t>
            </a:r>
          </a:p>
          <a:p>
            <a:r>
              <a:rPr lang="de-DE" sz="1400" dirty="0">
                <a:solidFill>
                  <a:srgbClr val="000000"/>
                </a:solidFill>
                <a:latin typeface="Arial" panose="020B0604020202020204" pitchFamily="34" charset="0"/>
                <a:cs typeface="Arial" panose="020B0604020202020204" pitchFamily="34" charset="0"/>
              </a:rPr>
              <a:t>SRF Tagesschau vom 07.10.2025: Hauptausgabe. Zürich: Schweizer Radio und Fernsehen: </a:t>
            </a:r>
          </a:p>
          <a:p>
            <a:r>
              <a:rPr lang="de-DE" sz="1400" dirty="0">
                <a:solidFill>
                  <a:schemeClr val="accent1">
                    <a:lumMod val="75000"/>
                  </a:schemeClr>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https://www.srf.ch/play/tv/tagesschau/video/tagesschau-vom-07-10-2025-hauptausgabe?urn=urn:srf:video:555ade33-bba5-4c05-a685-7468bff8c3e0</a:t>
            </a:r>
            <a:r>
              <a:rPr lang="de-DE" sz="1400" dirty="0">
                <a:solidFill>
                  <a:schemeClr val="accent1">
                    <a:lumMod val="75000"/>
                  </a:schemeClr>
                </a:solidFill>
                <a:latin typeface="Arial" panose="020B0604020202020204" pitchFamily="34" charset="0"/>
                <a:cs typeface="Arial" panose="020B0604020202020204" pitchFamily="34" charset="0"/>
              </a:rPr>
              <a:t> </a:t>
            </a:r>
            <a:r>
              <a:rPr lang="de-DE" sz="1400" dirty="0">
                <a:solidFill>
                  <a:srgbClr val="000000"/>
                </a:solidFill>
                <a:latin typeface="Arial" panose="020B0604020202020204" pitchFamily="34" charset="0"/>
                <a:cs typeface="Arial" panose="020B0604020202020204" pitchFamily="34" charset="0"/>
              </a:rPr>
              <a:t>(Zugriff: 21.10.2025)</a:t>
            </a:r>
          </a:p>
        </p:txBody>
      </p:sp>
    </p:spTree>
    <p:extLst>
      <p:ext uri="{BB962C8B-B14F-4D97-AF65-F5344CB8AC3E}">
        <p14:creationId xmlns:p14="http://schemas.microsoft.com/office/powerpoint/2010/main" val="1648896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930313-46B0-D8BE-DBD1-C52D025C7A02}"/>
              </a:ext>
            </a:extLst>
          </p:cNvPr>
          <p:cNvSpPr>
            <a:spLocks noGrp="1"/>
          </p:cNvSpPr>
          <p:nvPr>
            <p:ph type="title"/>
          </p:nvPr>
        </p:nvSpPr>
        <p:spPr/>
        <p:txBody>
          <a:bodyPr>
            <a:normAutofit/>
          </a:bodyPr>
          <a:lstStyle/>
          <a:p>
            <a:r>
              <a:rPr lang="de-DE" sz="2800" b="1" dirty="0"/>
              <a:t>Art. 139</a:t>
            </a:r>
            <a:r>
              <a:rPr lang="de-DE" sz="2800" baseline="30000" dirty="0">
                <a:solidFill>
                  <a:schemeClr val="accent1">
                    <a:lumMod val="75000"/>
                  </a:schemeClr>
                </a:solidFill>
                <a:hlinkClick r:id="rId2">
                  <a:extLst>
                    <a:ext uri="{A12FA001-AC4F-418D-AE19-62706E023703}">
                      <ahyp:hlinkClr xmlns:ahyp="http://schemas.microsoft.com/office/drawing/2018/hyperlinkcolor" val="tx"/>
                    </a:ext>
                  </a:extLst>
                </a:hlinkClick>
              </a:rPr>
              <a:t>118</a:t>
            </a:r>
            <a:r>
              <a:rPr lang="de-DE" sz="2800" dirty="0"/>
              <a:t> Volksinitiative auf Teilrevision der Bundesverfassung</a:t>
            </a:r>
          </a:p>
        </p:txBody>
      </p:sp>
      <p:sp>
        <p:nvSpPr>
          <p:cNvPr id="3" name="Datumsplatzhalter 2">
            <a:extLst>
              <a:ext uri="{FF2B5EF4-FFF2-40B4-BE49-F238E27FC236}">
                <a16:creationId xmlns:a16="http://schemas.microsoft.com/office/drawing/2014/main" id="{6987BA89-675B-1ECB-2D47-F238B2310319}"/>
              </a:ext>
            </a:extLst>
          </p:cNvPr>
          <p:cNvSpPr>
            <a:spLocks noGrp="1"/>
          </p:cNvSpPr>
          <p:nvPr>
            <p:ph type="dt" sz="half" idx="10"/>
          </p:nvPr>
        </p:nvSpPr>
        <p:spPr/>
        <p:txBody>
          <a:bodyPr/>
          <a:lstStyle/>
          <a:p>
            <a:r>
              <a:rPr lang="de-CH" i="1"/>
              <a:t>www.klv.ch </a:t>
            </a:r>
            <a:r>
              <a:rPr lang="de-CH" i="1">
                <a:sym typeface="Wingdings" panose="05000000000000000000" pitchFamily="2" charset="2"/>
              </a:rPr>
              <a:t> </a:t>
            </a:r>
            <a:r>
              <a:rPr lang="de-CH" i="1"/>
              <a:t>Downloads </a:t>
            </a:r>
            <a:r>
              <a:rPr lang="de-CH" i="1">
                <a:sym typeface="Wingdings" panose="05000000000000000000" pitchFamily="2" charset="2"/>
              </a:rPr>
              <a:t></a:t>
            </a:r>
            <a:r>
              <a:rPr lang="de-CH" i="1"/>
              <a:t> Wirtschaft &amp; Politik aktuell</a:t>
            </a:r>
            <a:endParaRPr lang="de-CH" i="1" dirty="0"/>
          </a:p>
        </p:txBody>
      </p:sp>
      <p:sp>
        <p:nvSpPr>
          <p:cNvPr id="4" name="Fußzeilenplatzhalter 3">
            <a:extLst>
              <a:ext uri="{FF2B5EF4-FFF2-40B4-BE49-F238E27FC236}">
                <a16:creationId xmlns:a16="http://schemas.microsoft.com/office/drawing/2014/main" id="{23F609F4-C1B9-8BFB-31A1-D101359C8099}"/>
              </a:ext>
            </a:extLst>
          </p:cNvPr>
          <p:cNvSpPr>
            <a:spLocks noGrp="1"/>
          </p:cNvSpPr>
          <p:nvPr>
            <p:ph type="ftr" sz="quarter" idx="11"/>
          </p:nvPr>
        </p:nvSpPr>
        <p:spPr/>
        <p:txBody>
          <a:bodyPr/>
          <a:lstStyle/>
          <a:p>
            <a:r>
              <a:rPr lang="de-CH">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039E61ED-ED83-D788-CACE-325C9834F784}"/>
              </a:ext>
            </a:extLst>
          </p:cNvPr>
          <p:cNvSpPr>
            <a:spLocks noGrp="1"/>
          </p:cNvSpPr>
          <p:nvPr>
            <p:ph type="sldNum" sz="quarter" idx="12"/>
          </p:nvPr>
        </p:nvSpPr>
        <p:spPr/>
        <p:txBody>
          <a:bodyPr/>
          <a:lstStyle/>
          <a:p>
            <a:fld id="{EBAEE1EB-8B44-4728-A11F-54C2BBCC5F47}" type="slidenum">
              <a:rPr lang="de-CH" smtClean="0"/>
              <a:pPr/>
              <a:t>3</a:t>
            </a:fld>
            <a:endParaRPr lang="de-CH" dirty="0"/>
          </a:p>
        </p:txBody>
      </p:sp>
      <p:sp>
        <p:nvSpPr>
          <p:cNvPr id="7" name="Rectangle 1">
            <a:extLst>
              <a:ext uri="{FF2B5EF4-FFF2-40B4-BE49-F238E27FC236}">
                <a16:creationId xmlns:a16="http://schemas.microsoft.com/office/drawing/2014/main" id="{FC58C33A-635D-CEB2-7AFE-E3B3F2F80625}"/>
              </a:ext>
            </a:extLst>
          </p:cNvPr>
          <p:cNvSpPr>
            <a:spLocks noGrp="1" noChangeArrowheads="1"/>
          </p:cNvSpPr>
          <p:nvPr>
            <p:ph idx="1"/>
          </p:nvPr>
        </p:nvSpPr>
        <p:spPr bwMode="auto">
          <a:xfrm>
            <a:off x="838201" y="1666676"/>
            <a:ext cx="10590441"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600"/>
              </a:spcAft>
              <a:buClrTx/>
              <a:buSzTx/>
              <a:buNone/>
              <a:tabLst/>
            </a:pPr>
            <a:r>
              <a:rPr kumimoji="0" lang="de-DE" altLang="de-DE" sz="1400" b="1" i="0" u="none" strike="noStrike" cap="none" normalizeH="0" baseline="30000" dirty="0">
                <a:ln>
                  <a:noFill/>
                </a:ln>
                <a:solidFill>
                  <a:schemeClr val="tx1"/>
                </a:solidFill>
                <a:effectLst/>
                <a:latin typeface="Arial" panose="020B0604020202020204" pitchFamily="34" charset="0"/>
              </a:rPr>
              <a:t>1</a:t>
            </a:r>
            <a:r>
              <a:rPr kumimoji="0" lang="de-DE" altLang="de-DE" sz="1400" b="1" i="0" u="none" strike="noStrike" cap="none" normalizeH="0" baseline="0" dirty="0">
                <a:ln>
                  <a:noFill/>
                </a:ln>
                <a:solidFill>
                  <a:schemeClr val="tx1"/>
                </a:solidFill>
                <a:effectLst/>
                <a:latin typeface="Arial" panose="020B0604020202020204" pitchFamily="34" charset="0"/>
              </a:rPr>
              <a:t> Einreichung einer Teilrevision:</a:t>
            </a:r>
            <a:br>
              <a:rPr kumimoji="0" lang="de-DE" altLang="de-DE" sz="1400" b="0" i="0" u="none" strike="noStrike" cap="none" normalizeH="0" baseline="0" dirty="0">
                <a:ln>
                  <a:noFill/>
                </a:ln>
                <a:solidFill>
                  <a:schemeClr val="tx1"/>
                </a:solidFill>
                <a:effectLst/>
                <a:latin typeface="Arial" panose="020B0604020202020204" pitchFamily="34" charset="0"/>
              </a:rPr>
            </a:br>
            <a:r>
              <a:rPr kumimoji="0" lang="de-DE" altLang="de-DE" sz="1400" b="0" i="0" u="none" strike="noStrike" cap="none" normalizeH="0" baseline="0" dirty="0">
                <a:ln>
                  <a:noFill/>
                </a:ln>
                <a:solidFill>
                  <a:schemeClr val="tx1"/>
                </a:solidFill>
                <a:effectLst/>
                <a:latin typeface="Arial" panose="020B0604020202020204" pitchFamily="34" charset="0"/>
              </a:rPr>
              <a:t>Mindestens 100.000 Stimmberechtigte können innerhalb von 18 Monaten nach der amtlichen Veröffentlichung einer Initiative eine Teilrevision der Bundesverfassung verlangen.</a:t>
            </a:r>
          </a:p>
          <a:p>
            <a:pPr marL="0" marR="0" lvl="0" indent="0" algn="l" defTabSz="914400" rtl="0" eaLnBrk="0" fontAlgn="base" latinLnBrk="0" hangingPunct="0">
              <a:lnSpc>
                <a:spcPct val="100000"/>
              </a:lnSpc>
              <a:spcBef>
                <a:spcPct val="0"/>
              </a:spcBef>
              <a:spcAft>
                <a:spcPts val="600"/>
              </a:spcAft>
              <a:buClrTx/>
              <a:buSzTx/>
              <a:buNone/>
              <a:tabLst/>
            </a:pPr>
            <a:r>
              <a:rPr lang="de-DE" altLang="de-DE" sz="1400" b="1" baseline="30000" dirty="0"/>
              <a:t>2</a:t>
            </a:r>
            <a:r>
              <a:rPr lang="de-DE" altLang="de-DE" sz="1400" b="1" dirty="0"/>
              <a:t> </a:t>
            </a:r>
            <a:r>
              <a:rPr kumimoji="0" lang="de-DE" altLang="de-DE" sz="1400" b="1" i="0" u="none" strike="noStrike" cap="none" normalizeH="0" baseline="0" dirty="0">
                <a:ln>
                  <a:noFill/>
                </a:ln>
                <a:solidFill>
                  <a:schemeClr val="tx1"/>
                </a:solidFill>
                <a:effectLst/>
                <a:latin typeface="Arial" panose="020B0604020202020204" pitchFamily="34" charset="0"/>
              </a:rPr>
              <a:t>Form der Volksinitiative:</a:t>
            </a:r>
            <a:br>
              <a:rPr kumimoji="0" lang="de-DE" altLang="de-DE" sz="1400" b="0" i="0" u="none" strike="noStrike" cap="none" normalizeH="0" baseline="0" dirty="0">
                <a:ln>
                  <a:noFill/>
                </a:ln>
                <a:solidFill>
                  <a:schemeClr val="tx1"/>
                </a:solidFill>
                <a:effectLst/>
                <a:latin typeface="Arial" panose="020B0604020202020204" pitchFamily="34" charset="0"/>
              </a:rPr>
            </a:br>
            <a:r>
              <a:rPr kumimoji="0" lang="de-DE" altLang="de-DE" sz="1400" b="0" i="0" u="none" strike="noStrike" cap="none" normalizeH="0" baseline="0" dirty="0">
                <a:ln>
                  <a:noFill/>
                </a:ln>
                <a:solidFill>
                  <a:schemeClr val="tx1"/>
                </a:solidFill>
                <a:effectLst/>
                <a:latin typeface="Arial" panose="020B0604020202020204" pitchFamily="34" charset="0"/>
              </a:rPr>
              <a:t>Eine Volksinitiative zur Teilrevision der Bundesverfassung kann entweder als allgemeine Anregung oder als ausgearbeiteter Entwurf eingereicht werden.</a:t>
            </a:r>
          </a:p>
          <a:p>
            <a:pPr marL="0" marR="0" lvl="0" indent="0" algn="l" defTabSz="914400" rtl="0" eaLnBrk="0" fontAlgn="base" latinLnBrk="0" hangingPunct="0">
              <a:lnSpc>
                <a:spcPct val="100000"/>
              </a:lnSpc>
              <a:spcBef>
                <a:spcPct val="0"/>
              </a:spcBef>
              <a:spcAft>
                <a:spcPts val="600"/>
              </a:spcAft>
              <a:buClrTx/>
              <a:buSzTx/>
              <a:buNone/>
              <a:tabLst/>
            </a:pPr>
            <a:r>
              <a:rPr kumimoji="0" lang="de-DE" altLang="de-DE" sz="1400" b="1" i="0" u="none" strike="noStrike" cap="none" normalizeH="0" baseline="30000" dirty="0">
                <a:ln>
                  <a:noFill/>
                </a:ln>
                <a:solidFill>
                  <a:schemeClr val="tx1"/>
                </a:solidFill>
                <a:effectLst/>
                <a:latin typeface="Arial" panose="020B0604020202020204" pitchFamily="34" charset="0"/>
              </a:rPr>
              <a:t>3</a:t>
            </a:r>
            <a:r>
              <a:rPr kumimoji="0" lang="de-DE" altLang="de-DE" sz="1400" b="1" i="0" u="none" strike="noStrike" cap="none" normalizeH="0" baseline="0" dirty="0">
                <a:ln>
                  <a:noFill/>
                </a:ln>
                <a:solidFill>
                  <a:schemeClr val="tx1"/>
                </a:solidFill>
                <a:effectLst/>
                <a:latin typeface="Arial" panose="020B0604020202020204" pitchFamily="34" charset="0"/>
              </a:rPr>
              <a:t> Ungültigkeit der Initiative:</a:t>
            </a:r>
            <a:br>
              <a:rPr kumimoji="0" lang="de-DE" altLang="de-DE" sz="1400" b="0" i="0" u="none" strike="noStrike" cap="none" normalizeH="0" baseline="0" dirty="0">
                <a:ln>
                  <a:noFill/>
                </a:ln>
                <a:solidFill>
                  <a:schemeClr val="tx1"/>
                </a:solidFill>
                <a:effectLst/>
                <a:latin typeface="Arial" panose="020B0604020202020204" pitchFamily="34" charset="0"/>
              </a:rPr>
            </a:br>
            <a:r>
              <a:rPr kumimoji="0" lang="de-DE" altLang="de-DE" sz="1400" b="0" i="0" u="none" strike="noStrike" cap="none" normalizeH="0" baseline="0" dirty="0">
                <a:ln>
                  <a:noFill/>
                </a:ln>
                <a:solidFill>
                  <a:schemeClr val="tx1"/>
                </a:solidFill>
                <a:effectLst/>
                <a:latin typeface="Arial" panose="020B0604020202020204" pitchFamily="34" charset="0"/>
              </a:rPr>
              <a:t>Verstößt eine Initiative gegen die Einheit der Form, die Einheit der Materie oder zwingende Bestimmungen des Völkerrechts, erklärt die Bundesversammlung sie ganz oder teilweise für ungültig.</a:t>
            </a:r>
          </a:p>
          <a:p>
            <a:pPr marL="0" marR="0" lvl="0" indent="0" algn="l" defTabSz="914400" rtl="0" eaLnBrk="0" fontAlgn="base" latinLnBrk="0" hangingPunct="0">
              <a:lnSpc>
                <a:spcPct val="100000"/>
              </a:lnSpc>
              <a:spcBef>
                <a:spcPct val="0"/>
              </a:spcBef>
              <a:spcAft>
                <a:spcPts val="600"/>
              </a:spcAft>
              <a:buClrTx/>
              <a:buSzTx/>
              <a:buNone/>
              <a:tabLst/>
            </a:pPr>
            <a:r>
              <a:rPr kumimoji="0" lang="de-DE" altLang="de-DE" sz="1400" b="1" i="0" u="none" strike="noStrike" cap="none" normalizeH="0" baseline="30000" dirty="0">
                <a:ln>
                  <a:noFill/>
                </a:ln>
                <a:solidFill>
                  <a:schemeClr val="tx1"/>
                </a:solidFill>
                <a:effectLst/>
                <a:latin typeface="Arial" panose="020B0604020202020204" pitchFamily="34" charset="0"/>
              </a:rPr>
              <a:t>4</a:t>
            </a:r>
            <a:r>
              <a:rPr kumimoji="0" lang="de-DE" altLang="de-DE" sz="1400" b="1" i="0" u="none" strike="noStrike" cap="none" normalizeH="0" baseline="0" dirty="0">
                <a:ln>
                  <a:noFill/>
                </a:ln>
                <a:solidFill>
                  <a:schemeClr val="tx1"/>
                </a:solidFill>
                <a:effectLst/>
                <a:latin typeface="Arial" panose="020B0604020202020204" pitchFamily="34" charset="0"/>
              </a:rPr>
              <a:t> Verfahren bei allgemeiner Anregung:</a:t>
            </a:r>
            <a:br>
              <a:rPr kumimoji="0" lang="de-DE" altLang="de-DE" sz="1400" b="0" i="0" u="none" strike="noStrike" cap="none" normalizeH="0" baseline="0" dirty="0">
                <a:ln>
                  <a:noFill/>
                </a:ln>
                <a:solidFill>
                  <a:schemeClr val="tx1"/>
                </a:solidFill>
                <a:effectLst/>
                <a:latin typeface="Arial" panose="020B0604020202020204" pitchFamily="34" charset="0"/>
              </a:rPr>
            </a:br>
            <a:r>
              <a:rPr kumimoji="0" lang="de-DE" altLang="de-DE" sz="1400" b="0" i="0" u="none" strike="noStrike" cap="none" normalizeH="0" baseline="0" dirty="0">
                <a:ln>
                  <a:noFill/>
                </a:ln>
                <a:solidFill>
                  <a:schemeClr val="tx1"/>
                </a:solidFill>
                <a:effectLst/>
                <a:latin typeface="Arial" panose="020B0604020202020204" pitchFamily="34" charset="0"/>
              </a:rPr>
              <a:t>Erteilt die Bundesversammlung einer Initiative in Form einer allgemeinen Anregung ihre Zustimmung, arbeitet sie die Teilrevision im Sinne der Initiative aus und legt sie Volk und Ständen zur Abstimmung vor. Lehnt sie die Initiative ab, wird diese dennoch dem Volk vorgelegt. Entscheidet das Volk zugunsten der Initiative, erstellt die Bundesversammlung daraufhin eine entsprechende Vorlage.</a:t>
            </a:r>
          </a:p>
          <a:p>
            <a:pPr marL="0" marR="0" lvl="0" indent="0" algn="l" defTabSz="914400" rtl="0" eaLnBrk="0" fontAlgn="base" latinLnBrk="0" hangingPunct="0">
              <a:lnSpc>
                <a:spcPct val="100000"/>
              </a:lnSpc>
              <a:spcBef>
                <a:spcPct val="0"/>
              </a:spcBef>
              <a:spcAft>
                <a:spcPts val="600"/>
              </a:spcAft>
              <a:buClrTx/>
              <a:buSzTx/>
              <a:buNone/>
              <a:tabLst/>
            </a:pPr>
            <a:r>
              <a:rPr kumimoji="0" lang="de-DE" altLang="de-DE" sz="1400" b="1" i="0" u="none" strike="noStrike" cap="none" normalizeH="0" baseline="30000" dirty="0">
                <a:ln>
                  <a:noFill/>
                </a:ln>
                <a:solidFill>
                  <a:schemeClr val="tx1"/>
                </a:solidFill>
                <a:effectLst/>
                <a:latin typeface="Arial" panose="020B0604020202020204" pitchFamily="34" charset="0"/>
              </a:rPr>
              <a:t>5</a:t>
            </a:r>
            <a:r>
              <a:rPr kumimoji="0" lang="de-DE" altLang="de-DE" sz="1400" b="1" i="0" u="none" strike="noStrike" cap="none" normalizeH="0" baseline="0" dirty="0">
                <a:ln>
                  <a:noFill/>
                </a:ln>
                <a:solidFill>
                  <a:schemeClr val="tx1"/>
                </a:solidFill>
                <a:effectLst/>
                <a:latin typeface="Arial" panose="020B0604020202020204" pitchFamily="34" charset="0"/>
              </a:rPr>
              <a:t> Verfahren beim ausgearbeiteten Entwurf:</a:t>
            </a:r>
            <a:br>
              <a:rPr kumimoji="0" lang="de-DE" altLang="de-DE" sz="1400" b="0" i="0" u="none" strike="noStrike" cap="none" normalizeH="0" baseline="0" dirty="0">
                <a:ln>
                  <a:noFill/>
                </a:ln>
                <a:solidFill>
                  <a:schemeClr val="tx1"/>
                </a:solidFill>
                <a:effectLst/>
                <a:latin typeface="Arial" panose="020B0604020202020204" pitchFamily="34" charset="0"/>
              </a:rPr>
            </a:br>
            <a:r>
              <a:rPr kumimoji="0" lang="de-DE" altLang="de-DE" sz="1400" b="0" i="0" u="none" strike="noStrike" cap="none" normalizeH="0" baseline="0" dirty="0">
                <a:ln>
                  <a:noFill/>
                </a:ln>
                <a:solidFill>
                  <a:schemeClr val="tx1"/>
                </a:solidFill>
                <a:effectLst/>
                <a:latin typeface="Arial" panose="020B0604020202020204" pitchFamily="34" charset="0"/>
              </a:rPr>
              <a:t>Wird eine Initiative in Form eines ausgearbeiteten Entwurfs eingereicht, legen Bundesversammlung und Stände diese dem Volk zur Abstimmung vor. Die Bundesversammlung spricht eine Empfehlung zur Annahme oder Ablehnung aus und kann der Initiative einen Gegenentwurf gegenüberstellen.</a:t>
            </a:r>
          </a:p>
        </p:txBody>
      </p:sp>
      <p:sp>
        <p:nvSpPr>
          <p:cNvPr id="8" name="Textfeld 7">
            <a:extLst>
              <a:ext uri="{FF2B5EF4-FFF2-40B4-BE49-F238E27FC236}">
                <a16:creationId xmlns:a16="http://schemas.microsoft.com/office/drawing/2014/main" id="{07064414-B295-4759-31C2-9D15D2A83A9E}"/>
              </a:ext>
            </a:extLst>
          </p:cNvPr>
          <p:cNvSpPr txBox="1"/>
          <p:nvPr/>
        </p:nvSpPr>
        <p:spPr>
          <a:xfrm>
            <a:off x="838201" y="5720140"/>
            <a:ext cx="10590441" cy="646331"/>
          </a:xfrm>
          <a:prstGeom prst="rect">
            <a:avLst/>
          </a:prstGeom>
          <a:noFill/>
        </p:spPr>
        <p:txBody>
          <a:bodyPr wrap="square" rtlCol="0">
            <a:spAutoFit/>
          </a:bodyPr>
          <a:lstStyle/>
          <a:p>
            <a:r>
              <a:rPr lang="de-DE" sz="1200" baseline="30000" dirty="0">
                <a:solidFill>
                  <a:schemeClr val="accent1">
                    <a:lumMod val="75000"/>
                  </a:schemeClr>
                </a:solidFill>
                <a:hlinkClick r:id="rId2">
                  <a:extLst>
                    <a:ext uri="{A12FA001-AC4F-418D-AE19-62706E023703}">
                      <ahyp:hlinkClr xmlns:ahyp="http://schemas.microsoft.com/office/drawing/2018/hyperlinkcolor" val="tx"/>
                    </a:ext>
                  </a:extLst>
                </a:hlinkClick>
              </a:rPr>
              <a:t>118</a:t>
            </a:r>
            <a:r>
              <a:rPr lang="de-DE" sz="1200" dirty="0"/>
              <a:t> Angenommen in der </a:t>
            </a:r>
            <a:r>
              <a:rPr lang="de-DE" sz="1200" dirty="0">
                <a:solidFill>
                  <a:schemeClr val="accent1">
                    <a:lumMod val="75000"/>
                  </a:schemeClr>
                </a:solidFill>
                <a:hlinkClick r:id="rId3">
                  <a:extLst>
                    <a:ext uri="{A12FA001-AC4F-418D-AE19-62706E023703}">
                      <ahyp:hlinkClr xmlns:ahyp="http://schemas.microsoft.com/office/drawing/2018/hyperlinkcolor" val="tx"/>
                    </a:ext>
                  </a:extLst>
                </a:hlinkClick>
              </a:rPr>
              <a:t>Volksabstimmung vom 27. Sept. 2009</a:t>
            </a:r>
            <a:r>
              <a:rPr lang="de-DE" sz="1200" dirty="0"/>
              <a:t>, in Kraft seit 27. Sept. 2009 (BB vom 19. Dez. 2008, BRB vom 1. Dez. 2009 </a:t>
            </a:r>
            <a:r>
              <a:rPr lang="de-DE" sz="1200" dirty="0">
                <a:solidFill>
                  <a:schemeClr val="accent1">
                    <a:lumMod val="75000"/>
                  </a:schemeClr>
                </a:solidFill>
                <a:hlinkClick r:id="rId4">
                  <a:extLst>
                    <a:ext uri="{A12FA001-AC4F-418D-AE19-62706E023703}">
                      <ahyp:hlinkClr xmlns:ahyp="http://schemas.microsoft.com/office/drawing/2018/hyperlinkcolor" val="tx"/>
                    </a:ext>
                  </a:extLst>
                </a:hlinkClick>
              </a:rPr>
              <a:t>AS </a:t>
            </a:r>
            <a:r>
              <a:rPr lang="de-DE" sz="1200" b="1" dirty="0">
                <a:solidFill>
                  <a:schemeClr val="accent1">
                    <a:lumMod val="75000"/>
                  </a:schemeClr>
                </a:solidFill>
                <a:hlinkClick r:id="rId4">
                  <a:extLst>
                    <a:ext uri="{A12FA001-AC4F-418D-AE19-62706E023703}">
                      <ahyp:hlinkClr xmlns:ahyp="http://schemas.microsoft.com/office/drawing/2018/hyperlinkcolor" val="tx"/>
                    </a:ext>
                  </a:extLst>
                </a:hlinkClick>
              </a:rPr>
              <a:t>2009</a:t>
            </a:r>
            <a:r>
              <a:rPr lang="de-DE" sz="1200" dirty="0">
                <a:solidFill>
                  <a:schemeClr val="accent1">
                    <a:lumMod val="75000"/>
                  </a:schemeClr>
                </a:solidFill>
                <a:hlinkClick r:id="rId4">
                  <a:extLst>
                    <a:ext uri="{A12FA001-AC4F-418D-AE19-62706E023703}">
                      <ahyp:hlinkClr xmlns:ahyp="http://schemas.microsoft.com/office/drawing/2018/hyperlinkcolor" val="tx"/>
                    </a:ext>
                  </a:extLst>
                </a:hlinkClick>
              </a:rPr>
              <a:t> 6409</a:t>
            </a:r>
            <a:r>
              <a:rPr lang="de-DE" sz="1200" dirty="0"/>
              <a:t>; </a:t>
            </a:r>
            <a:r>
              <a:rPr lang="de-DE" sz="1200" dirty="0" err="1">
                <a:solidFill>
                  <a:schemeClr val="accent1">
                    <a:lumMod val="75000"/>
                  </a:schemeClr>
                </a:solidFill>
                <a:hlinkClick r:id="rId5">
                  <a:extLst>
                    <a:ext uri="{A12FA001-AC4F-418D-AE19-62706E023703}">
                      <ahyp:hlinkClr xmlns:ahyp="http://schemas.microsoft.com/office/drawing/2018/hyperlinkcolor" val="tx"/>
                    </a:ext>
                  </a:extLst>
                </a:hlinkClick>
              </a:rPr>
              <a:t>BBl</a:t>
            </a:r>
            <a:r>
              <a:rPr lang="de-DE" sz="1200" dirty="0">
                <a:solidFill>
                  <a:schemeClr val="accent1">
                    <a:lumMod val="75000"/>
                  </a:schemeClr>
                </a:solidFill>
                <a:hlinkClick r:id="rId5">
                  <a:extLst>
                    <a:ext uri="{A12FA001-AC4F-418D-AE19-62706E023703}">
                      <ahyp:hlinkClr xmlns:ahyp="http://schemas.microsoft.com/office/drawing/2018/hyperlinkcolor" val="tx"/>
                    </a:ext>
                  </a:extLst>
                </a:hlinkClick>
              </a:rPr>
              <a:t> </a:t>
            </a:r>
            <a:r>
              <a:rPr lang="de-DE" sz="1200" b="1" dirty="0">
                <a:solidFill>
                  <a:schemeClr val="accent1">
                    <a:lumMod val="75000"/>
                  </a:schemeClr>
                </a:solidFill>
                <a:hlinkClick r:id="rId5">
                  <a:extLst>
                    <a:ext uri="{A12FA001-AC4F-418D-AE19-62706E023703}">
                      <ahyp:hlinkClr xmlns:ahyp="http://schemas.microsoft.com/office/drawing/2018/hyperlinkcolor" val="tx"/>
                    </a:ext>
                  </a:extLst>
                </a:hlinkClick>
              </a:rPr>
              <a:t>2008</a:t>
            </a:r>
            <a:r>
              <a:rPr lang="de-DE" sz="1200" dirty="0">
                <a:solidFill>
                  <a:schemeClr val="accent1">
                    <a:lumMod val="75000"/>
                  </a:schemeClr>
                </a:solidFill>
                <a:hlinkClick r:id="rId5">
                  <a:extLst>
                    <a:ext uri="{A12FA001-AC4F-418D-AE19-62706E023703}">
                      <ahyp:hlinkClr xmlns:ahyp="http://schemas.microsoft.com/office/drawing/2018/hyperlinkcolor" val="tx"/>
                    </a:ext>
                  </a:extLst>
                </a:hlinkClick>
              </a:rPr>
              <a:t> 2891</a:t>
            </a:r>
            <a:r>
              <a:rPr lang="de-DE" sz="1200" dirty="0"/>
              <a:t>, </a:t>
            </a:r>
            <a:r>
              <a:rPr lang="de-DE" sz="1200" dirty="0">
                <a:solidFill>
                  <a:schemeClr val="accent1">
                    <a:lumMod val="75000"/>
                  </a:schemeClr>
                </a:solidFill>
                <a:hlinkClick r:id="rId6">
                  <a:extLst>
                    <a:ext uri="{A12FA001-AC4F-418D-AE19-62706E023703}">
                      <ahyp:hlinkClr xmlns:ahyp="http://schemas.microsoft.com/office/drawing/2018/hyperlinkcolor" val="tx"/>
                    </a:ext>
                  </a:extLst>
                </a:hlinkClick>
              </a:rPr>
              <a:t>2907</a:t>
            </a:r>
            <a:r>
              <a:rPr lang="de-DE" sz="1200" dirty="0"/>
              <a:t>; </a:t>
            </a:r>
            <a:r>
              <a:rPr lang="de-DE" sz="1200" b="1" dirty="0">
                <a:solidFill>
                  <a:schemeClr val="accent1">
                    <a:lumMod val="75000"/>
                  </a:schemeClr>
                </a:solidFill>
                <a:hlinkClick r:id="rId7">
                  <a:extLst>
                    <a:ext uri="{A12FA001-AC4F-418D-AE19-62706E023703}">
                      <ahyp:hlinkClr xmlns:ahyp="http://schemas.microsoft.com/office/drawing/2018/hyperlinkcolor" val="tx"/>
                    </a:ext>
                  </a:extLst>
                </a:hlinkClick>
              </a:rPr>
              <a:t>2009</a:t>
            </a:r>
            <a:r>
              <a:rPr lang="de-DE" sz="1200" dirty="0">
                <a:solidFill>
                  <a:schemeClr val="accent1">
                    <a:lumMod val="75000"/>
                  </a:schemeClr>
                </a:solidFill>
                <a:hlinkClick r:id="rId7">
                  <a:extLst>
                    <a:ext uri="{A12FA001-AC4F-418D-AE19-62706E023703}">
                      <ahyp:hlinkClr xmlns:ahyp="http://schemas.microsoft.com/office/drawing/2018/hyperlinkcolor" val="tx"/>
                    </a:ext>
                  </a:extLst>
                </a:hlinkClick>
              </a:rPr>
              <a:t> 13</a:t>
            </a:r>
            <a:r>
              <a:rPr lang="de-DE" sz="1200" dirty="0"/>
              <a:t>, </a:t>
            </a:r>
            <a:r>
              <a:rPr lang="de-DE" sz="1200" dirty="0">
                <a:solidFill>
                  <a:schemeClr val="accent1">
                    <a:lumMod val="75000"/>
                  </a:schemeClr>
                </a:solidFill>
                <a:hlinkClick r:id="rId8">
                  <a:extLst>
                    <a:ext uri="{A12FA001-AC4F-418D-AE19-62706E023703}">
                      <ahyp:hlinkClr xmlns:ahyp="http://schemas.microsoft.com/office/drawing/2018/hyperlinkcolor" val="tx"/>
                    </a:ext>
                  </a:extLst>
                </a:hlinkClick>
              </a:rPr>
              <a:t>8719</a:t>
            </a:r>
            <a:r>
              <a:rPr lang="de-DE" sz="1200" dirty="0"/>
              <a:t>)</a:t>
            </a:r>
          </a:p>
          <a:p>
            <a:r>
              <a:rPr lang="de-DE" sz="1200" dirty="0"/>
              <a:t>Quelle: Bundesverfassung der Schweizerischen Eidgenossenschaft. </a:t>
            </a:r>
            <a:r>
              <a:rPr lang="de-DE" sz="1200" dirty="0" err="1"/>
              <a:t>Fedlex</a:t>
            </a:r>
            <a:r>
              <a:rPr lang="de-DE" sz="1200" dirty="0"/>
              <a:t>. Die Publikationsplattform des Bundesrechts: </a:t>
            </a:r>
            <a:r>
              <a:rPr lang="de-DE" sz="1200" dirty="0">
                <a:solidFill>
                  <a:schemeClr val="accent1">
                    <a:lumMod val="75000"/>
                  </a:schemeClr>
                </a:solidFill>
                <a:hlinkClick r:id="rId9">
                  <a:extLst>
                    <a:ext uri="{A12FA001-AC4F-418D-AE19-62706E023703}">
                      <ahyp:hlinkClr xmlns:ahyp="http://schemas.microsoft.com/office/drawing/2018/hyperlinkcolor" val="tx"/>
                    </a:ext>
                  </a:extLst>
                </a:hlinkClick>
              </a:rPr>
              <a:t>www.fedlex.admin.ch/eli/cc/1999/404/de</a:t>
            </a:r>
            <a:endParaRPr lang="de-DE" sz="1200" dirty="0">
              <a:solidFill>
                <a:schemeClr val="accent1">
                  <a:lumMod val="75000"/>
                </a:schemeClr>
              </a:solidFill>
            </a:endParaRPr>
          </a:p>
        </p:txBody>
      </p:sp>
    </p:spTree>
    <p:extLst>
      <p:ext uri="{BB962C8B-B14F-4D97-AF65-F5344CB8AC3E}">
        <p14:creationId xmlns:p14="http://schemas.microsoft.com/office/powerpoint/2010/main" val="2175351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89BBE0-7A8F-91A6-669F-3DD8BB48755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F2C785B-6862-994E-BB50-197884236F7F}"/>
              </a:ext>
            </a:extLst>
          </p:cNvPr>
          <p:cNvSpPr>
            <a:spLocks noGrp="1"/>
          </p:cNvSpPr>
          <p:nvPr>
            <p:ph type="title"/>
          </p:nvPr>
        </p:nvSpPr>
        <p:spPr/>
        <p:txBody>
          <a:bodyPr>
            <a:noAutofit/>
          </a:bodyPr>
          <a:lstStyle/>
          <a:p>
            <a:r>
              <a:rPr lang="de-DE" sz="2800" dirty="0"/>
              <a:t>Eidgenössische Volksinitiative 'Für eine soziale Klimapolitik – steuerlich gerecht finanziert (Initiative für eine Zukunft)'</a:t>
            </a:r>
            <a:endParaRPr lang="de-DE" sz="1800" dirty="0"/>
          </a:p>
        </p:txBody>
      </p:sp>
      <p:sp>
        <p:nvSpPr>
          <p:cNvPr id="3" name="Datumsplatzhalter 2">
            <a:extLst>
              <a:ext uri="{FF2B5EF4-FFF2-40B4-BE49-F238E27FC236}">
                <a16:creationId xmlns:a16="http://schemas.microsoft.com/office/drawing/2014/main" id="{247EA97A-7C46-1A22-B619-6ADCB71C0A78}"/>
              </a:ext>
            </a:extLst>
          </p:cNvPr>
          <p:cNvSpPr>
            <a:spLocks noGrp="1"/>
          </p:cNvSpPr>
          <p:nvPr>
            <p:ph type="dt" sz="half" idx="10"/>
          </p:nvPr>
        </p:nvSpPr>
        <p:spPr/>
        <p:txBody>
          <a:bodyPr/>
          <a:lstStyle/>
          <a:p>
            <a:r>
              <a:rPr lang="de-CH" i="1"/>
              <a:t>www.klv.ch </a:t>
            </a:r>
            <a:r>
              <a:rPr lang="de-CH" i="1">
                <a:sym typeface="Wingdings" panose="05000000000000000000" pitchFamily="2" charset="2"/>
              </a:rPr>
              <a:t> </a:t>
            </a:r>
            <a:r>
              <a:rPr lang="de-CH" i="1"/>
              <a:t>Downloads </a:t>
            </a:r>
            <a:r>
              <a:rPr lang="de-CH" i="1">
                <a:sym typeface="Wingdings" panose="05000000000000000000" pitchFamily="2" charset="2"/>
              </a:rPr>
              <a:t></a:t>
            </a:r>
            <a:r>
              <a:rPr lang="de-CH" i="1"/>
              <a:t> Wirtschaft &amp; Politik aktuell</a:t>
            </a:r>
            <a:endParaRPr lang="de-CH" i="1" dirty="0"/>
          </a:p>
        </p:txBody>
      </p:sp>
      <p:sp>
        <p:nvSpPr>
          <p:cNvPr id="4" name="Fußzeilenplatzhalter 3">
            <a:extLst>
              <a:ext uri="{FF2B5EF4-FFF2-40B4-BE49-F238E27FC236}">
                <a16:creationId xmlns:a16="http://schemas.microsoft.com/office/drawing/2014/main" id="{C680E948-B913-C6C1-F2B3-8BEF397FEE8B}"/>
              </a:ext>
            </a:extLst>
          </p:cNvPr>
          <p:cNvSpPr>
            <a:spLocks noGrp="1"/>
          </p:cNvSpPr>
          <p:nvPr>
            <p:ph type="ftr" sz="quarter" idx="11"/>
          </p:nvPr>
        </p:nvSpPr>
        <p:spPr/>
        <p:txBody>
          <a:bodyPr/>
          <a:lstStyle/>
          <a:p>
            <a:r>
              <a:rPr lang="de-CH">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7B731E49-BFEB-A0CF-51A2-CA59FF21D4E1}"/>
              </a:ext>
            </a:extLst>
          </p:cNvPr>
          <p:cNvSpPr>
            <a:spLocks noGrp="1"/>
          </p:cNvSpPr>
          <p:nvPr>
            <p:ph type="sldNum" sz="quarter" idx="12"/>
          </p:nvPr>
        </p:nvSpPr>
        <p:spPr/>
        <p:txBody>
          <a:bodyPr/>
          <a:lstStyle/>
          <a:p>
            <a:fld id="{EBAEE1EB-8B44-4728-A11F-54C2BBCC5F47}" type="slidenum">
              <a:rPr lang="de-CH" smtClean="0"/>
              <a:pPr/>
              <a:t>4</a:t>
            </a:fld>
            <a:endParaRPr lang="de-CH" dirty="0"/>
          </a:p>
        </p:txBody>
      </p:sp>
      <p:sp>
        <p:nvSpPr>
          <p:cNvPr id="7" name="Rectangle 1">
            <a:extLst>
              <a:ext uri="{FF2B5EF4-FFF2-40B4-BE49-F238E27FC236}">
                <a16:creationId xmlns:a16="http://schemas.microsoft.com/office/drawing/2014/main" id="{D0FBDEC9-AAC7-C9C3-6EA4-3927F584CCA0}"/>
              </a:ext>
            </a:extLst>
          </p:cNvPr>
          <p:cNvSpPr>
            <a:spLocks noGrp="1" noChangeArrowheads="1"/>
          </p:cNvSpPr>
          <p:nvPr>
            <p:ph idx="1"/>
          </p:nvPr>
        </p:nvSpPr>
        <p:spPr bwMode="auto">
          <a:xfrm>
            <a:off x="838201" y="1820564"/>
            <a:ext cx="10590441" cy="3144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lvl="0" indent="0" eaLnBrk="0" fontAlgn="base" hangingPunct="0">
              <a:lnSpc>
                <a:spcPct val="100000"/>
              </a:lnSpc>
              <a:spcBef>
                <a:spcPts val="0"/>
              </a:spcBef>
              <a:spcAft>
                <a:spcPts val="600"/>
              </a:spcAft>
              <a:buNone/>
            </a:pPr>
            <a:r>
              <a:rPr lang="de-DE" sz="1400" dirty="0"/>
              <a:t>Die Bundesverfassung</a:t>
            </a:r>
            <a:r>
              <a:rPr lang="de-DE" sz="1400" baseline="30000" dirty="0">
                <a:solidFill>
                  <a:schemeClr val="accent1">
                    <a:lumMod val="75000"/>
                  </a:schemeClr>
                </a:solidFill>
                <a:hlinkClick r:id="rId2">
                  <a:extLst>
                    <a:ext uri="{A12FA001-AC4F-418D-AE19-62706E023703}">
                      <ahyp:hlinkClr xmlns:ahyp="http://schemas.microsoft.com/office/drawing/2018/hyperlinkcolor" val="tx"/>
                    </a:ext>
                  </a:extLst>
                </a:hlinkClick>
              </a:rPr>
              <a:t>[1]</a:t>
            </a:r>
            <a:r>
              <a:rPr lang="de-DE" sz="1400" dirty="0"/>
              <a:t> wird wie folgt geändert:</a:t>
            </a:r>
          </a:p>
          <a:p>
            <a:pPr marL="0" lvl="0" indent="0" eaLnBrk="0" fontAlgn="base" hangingPunct="0">
              <a:lnSpc>
                <a:spcPct val="100000"/>
              </a:lnSpc>
              <a:spcBef>
                <a:spcPts val="0"/>
              </a:spcBef>
              <a:spcAft>
                <a:spcPts val="600"/>
              </a:spcAft>
              <a:buNone/>
            </a:pPr>
            <a:r>
              <a:rPr lang="de-DE" sz="1400" dirty="0"/>
              <a:t>Art. 129a</a:t>
            </a:r>
            <a:r>
              <a:rPr lang="de-DE" sz="1400" baseline="30000" dirty="0">
                <a:solidFill>
                  <a:schemeClr val="accent1">
                    <a:lumMod val="75000"/>
                  </a:schemeClr>
                </a:solidFill>
                <a:hlinkClick r:id="rId3">
                  <a:extLst>
                    <a:ext uri="{A12FA001-AC4F-418D-AE19-62706E023703}">
                      <ahyp:hlinkClr xmlns:ahyp="http://schemas.microsoft.com/office/drawing/2018/hyperlinkcolor" val="tx"/>
                    </a:ext>
                  </a:extLst>
                </a:hlinkClick>
              </a:rPr>
              <a:t>[2]</a:t>
            </a:r>
            <a:r>
              <a:rPr lang="de-DE" sz="1400" dirty="0"/>
              <a:t> – Zukunftssteuer</a:t>
            </a:r>
          </a:p>
          <a:p>
            <a:pPr marL="0" lvl="0" indent="0" eaLnBrk="0" fontAlgn="base" hangingPunct="0">
              <a:lnSpc>
                <a:spcPct val="100000"/>
              </a:lnSpc>
              <a:spcBef>
                <a:spcPts val="0"/>
              </a:spcBef>
              <a:spcAft>
                <a:spcPts val="600"/>
              </a:spcAft>
              <a:buNone/>
            </a:pPr>
            <a:endParaRPr kumimoji="0" lang="de-DE" altLang="de-DE" sz="1400" b="1" i="0" u="none" strike="noStrike" cap="none" normalizeH="0" baseline="30000" dirty="0">
              <a:ln>
                <a:noFill/>
              </a:ln>
              <a:solidFill>
                <a:schemeClr val="tx1"/>
              </a:solidFill>
              <a:effectLst/>
              <a:latin typeface="Arial" panose="020B0604020202020204" pitchFamily="34" charset="0"/>
            </a:endParaRPr>
          </a:p>
          <a:p>
            <a:pPr marL="0" lvl="0" indent="0" eaLnBrk="0" fontAlgn="base" hangingPunct="0">
              <a:lnSpc>
                <a:spcPct val="100000"/>
              </a:lnSpc>
              <a:spcBef>
                <a:spcPts val="0"/>
              </a:spcBef>
              <a:spcAft>
                <a:spcPts val="600"/>
              </a:spcAft>
              <a:buNone/>
            </a:pPr>
            <a:r>
              <a:rPr kumimoji="0" lang="de-DE" altLang="de-DE" sz="1400" b="1" i="0" u="none" strike="noStrike" cap="none" normalizeH="0" baseline="30000" dirty="0">
                <a:ln>
                  <a:noFill/>
                </a:ln>
                <a:solidFill>
                  <a:schemeClr val="tx1"/>
                </a:solidFill>
                <a:effectLst/>
                <a:latin typeface="Arial" panose="020B0604020202020204" pitchFamily="34" charset="0"/>
              </a:rPr>
              <a:t>1</a:t>
            </a:r>
            <a:r>
              <a:rPr kumimoji="0" lang="de-DE" altLang="de-DE" sz="1400" b="1" i="0" u="none" strike="noStrike" cap="none" normalizeH="0" baseline="0" dirty="0">
                <a:ln>
                  <a:noFill/>
                </a:ln>
                <a:solidFill>
                  <a:schemeClr val="tx1"/>
                </a:solidFill>
                <a:effectLst/>
                <a:latin typeface="Arial" panose="020B0604020202020204" pitchFamily="34" charset="0"/>
              </a:rPr>
              <a:t> </a:t>
            </a:r>
            <a:r>
              <a:rPr lang="de-DE" sz="1400" dirty="0"/>
              <a:t>Der Bund erhebt zur Förderung und Sicherung einer lebenswerten Zukunft eine Steuer auf Nachlässe und Schenkungen natürlicher Personen. </a:t>
            </a:r>
          </a:p>
          <a:p>
            <a:pPr marL="0" lvl="0" indent="0" eaLnBrk="0" fontAlgn="base" hangingPunct="0">
              <a:lnSpc>
                <a:spcPct val="100000"/>
              </a:lnSpc>
              <a:spcBef>
                <a:spcPts val="0"/>
              </a:spcBef>
              <a:spcAft>
                <a:spcPts val="600"/>
              </a:spcAft>
              <a:buNone/>
            </a:pPr>
            <a:r>
              <a:rPr lang="de-DE" altLang="de-DE" sz="1400" b="1" baseline="30000" dirty="0"/>
              <a:t>2</a:t>
            </a:r>
            <a:r>
              <a:rPr lang="de-DE" altLang="de-DE" sz="1400" b="1" dirty="0"/>
              <a:t> </a:t>
            </a:r>
            <a:r>
              <a:rPr lang="de-DE" sz="1400" dirty="0"/>
              <a:t>Bund und Kantone verwenden den Rohertrag dieser Steuer zur sozial gerechten Bekämpfung der Klimakrise sowie für den dafür erforderlichen Umbau der Gesamtwirtschaft. </a:t>
            </a:r>
          </a:p>
          <a:p>
            <a:pPr marL="0" lvl="0" indent="0" eaLnBrk="0" fontAlgn="base" hangingPunct="0">
              <a:lnSpc>
                <a:spcPct val="100000"/>
              </a:lnSpc>
              <a:spcBef>
                <a:spcPts val="0"/>
              </a:spcBef>
              <a:spcAft>
                <a:spcPts val="600"/>
              </a:spcAft>
              <a:buNone/>
            </a:pPr>
            <a:r>
              <a:rPr kumimoji="0" lang="de-DE" altLang="de-DE" sz="1400" b="1" i="0" u="none" strike="noStrike" cap="none" normalizeH="0" baseline="30000" dirty="0">
                <a:ln>
                  <a:noFill/>
                </a:ln>
                <a:solidFill>
                  <a:schemeClr val="tx1"/>
                </a:solidFill>
                <a:effectLst/>
                <a:latin typeface="Arial" panose="020B0604020202020204" pitchFamily="34" charset="0"/>
              </a:rPr>
              <a:t>3</a:t>
            </a:r>
            <a:r>
              <a:rPr lang="de-DE" sz="1400" dirty="0"/>
              <a:t> Die Steuer wird von den Kantonen veranlagt und eingezogen. Zwei Drittel des Rohertrags stehen dem Bund zu, ein Drittel den Kantonen. Die Kantone behalten ihre Kompetenz, eigene Erbschafts- und Schenkungssteuern zu erheben.</a:t>
            </a:r>
            <a:endParaRPr kumimoji="0" lang="de-DE" altLang="de-DE" sz="1400" b="0" i="0" u="none" strike="noStrike" cap="none" normalizeH="0" baseline="0" dirty="0">
              <a:ln>
                <a:noFill/>
              </a:ln>
              <a:solidFill>
                <a:schemeClr val="tx1"/>
              </a:solidFill>
              <a:effectLst/>
              <a:latin typeface="Arial" panose="020B0604020202020204" pitchFamily="34" charset="0"/>
            </a:endParaRPr>
          </a:p>
          <a:p>
            <a:pPr marL="0" lvl="0" indent="0" eaLnBrk="0" fontAlgn="base" hangingPunct="0">
              <a:lnSpc>
                <a:spcPct val="100000"/>
              </a:lnSpc>
              <a:spcBef>
                <a:spcPts val="0"/>
              </a:spcBef>
              <a:spcAft>
                <a:spcPts val="600"/>
              </a:spcAft>
              <a:buNone/>
            </a:pPr>
            <a:r>
              <a:rPr kumimoji="0" lang="de-DE" altLang="de-DE" sz="1400" b="1" i="0" u="none" strike="noStrike" cap="none" normalizeH="0" baseline="30000" dirty="0">
                <a:ln>
                  <a:noFill/>
                </a:ln>
                <a:solidFill>
                  <a:schemeClr val="tx1"/>
                </a:solidFill>
                <a:effectLst/>
                <a:latin typeface="Arial" panose="020B0604020202020204" pitchFamily="34" charset="0"/>
              </a:rPr>
              <a:t>4</a:t>
            </a:r>
            <a:r>
              <a:rPr kumimoji="0" lang="de-DE" altLang="de-DE" sz="1400" b="1" i="0" u="none" strike="noStrike" cap="none" normalizeH="0" baseline="0" dirty="0">
                <a:ln>
                  <a:noFill/>
                </a:ln>
                <a:solidFill>
                  <a:schemeClr val="tx1"/>
                </a:solidFill>
                <a:effectLst/>
                <a:latin typeface="Arial" panose="020B0604020202020204" pitchFamily="34" charset="0"/>
              </a:rPr>
              <a:t> </a:t>
            </a:r>
            <a:r>
              <a:rPr lang="de-DE" sz="1400" dirty="0"/>
              <a:t>Der Steuersatz beträgt 50 Prozent. Ein einmaliger Freibetrag von 50 Millionen Franken auf die Summe von Nachlass und Schenkungen bleibt steuerfrei. Die Besteuerung greift erst, wenn dieser Freibetrag überschritten wird.</a:t>
            </a:r>
            <a:endParaRPr kumimoji="0" lang="de-DE" altLang="de-DE" sz="1400" b="0" i="0" u="none" strike="noStrike" cap="none" normalizeH="0" baseline="0" dirty="0">
              <a:ln>
                <a:noFill/>
              </a:ln>
              <a:solidFill>
                <a:schemeClr val="tx1"/>
              </a:solidFill>
              <a:effectLst/>
              <a:latin typeface="Arial" panose="020B0604020202020204" pitchFamily="34" charset="0"/>
            </a:endParaRPr>
          </a:p>
          <a:p>
            <a:pPr marL="0" lvl="0" indent="0" eaLnBrk="0" fontAlgn="base" hangingPunct="0">
              <a:lnSpc>
                <a:spcPct val="100000"/>
              </a:lnSpc>
              <a:spcBef>
                <a:spcPts val="0"/>
              </a:spcBef>
              <a:spcAft>
                <a:spcPts val="600"/>
              </a:spcAft>
              <a:buNone/>
            </a:pPr>
            <a:r>
              <a:rPr kumimoji="0" lang="de-DE" altLang="de-DE" sz="1400" b="1" i="0" u="none" strike="noStrike" cap="none" normalizeH="0" baseline="30000" dirty="0">
                <a:ln>
                  <a:noFill/>
                </a:ln>
                <a:solidFill>
                  <a:schemeClr val="tx1"/>
                </a:solidFill>
                <a:effectLst/>
                <a:latin typeface="Arial" panose="020B0604020202020204" pitchFamily="34" charset="0"/>
              </a:rPr>
              <a:t>5</a:t>
            </a:r>
            <a:r>
              <a:rPr kumimoji="0" lang="de-DE" altLang="de-DE" sz="1400" b="1" i="0" u="none" strike="noStrike" cap="none" normalizeH="0" baseline="0" dirty="0">
                <a:ln>
                  <a:noFill/>
                </a:ln>
                <a:solidFill>
                  <a:schemeClr val="tx1"/>
                </a:solidFill>
                <a:effectLst/>
                <a:latin typeface="Arial" panose="020B0604020202020204" pitchFamily="34" charset="0"/>
              </a:rPr>
              <a:t> </a:t>
            </a:r>
            <a:r>
              <a:rPr lang="de-DE" sz="1400" dirty="0"/>
              <a:t>Der Bundesrat passt den Freibetrag periodisch der Teuerung an</a:t>
            </a:r>
            <a:r>
              <a:rPr kumimoji="0" lang="de-DE" altLang="de-DE" sz="1400" b="0" i="0" u="none" strike="noStrike" cap="none" normalizeH="0" baseline="0" dirty="0">
                <a:ln>
                  <a:noFill/>
                </a:ln>
                <a:solidFill>
                  <a:schemeClr val="tx1"/>
                </a:solidFill>
                <a:effectLst/>
                <a:latin typeface="Arial" panose="020B0604020202020204" pitchFamily="34" charset="0"/>
              </a:rPr>
              <a:t>.</a:t>
            </a:r>
          </a:p>
        </p:txBody>
      </p:sp>
      <p:sp>
        <p:nvSpPr>
          <p:cNvPr id="8" name="Textfeld 7">
            <a:extLst>
              <a:ext uri="{FF2B5EF4-FFF2-40B4-BE49-F238E27FC236}">
                <a16:creationId xmlns:a16="http://schemas.microsoft.com/office/drawing/2014/main" id="{AFC17CDB-C01B-BC6C-566E-D79CFDEA550C}"/>
              </a:ext>
            </a:extLst>
          </p:cNvPr>
          <p:cNvSpPr txBox="1"/>
          <p:nvPr/>
        </p:nvSpPr>
        <p:spPr>
          <a:xfrm>
            <a:off x="838201" y="5720140"/>
            <a:ext cx="10590441" cy="461665"/>
          </a:xfrm>
          <a:prstGeom prst="rect">
            <a:avLst/>
          </a:prstGeom>
          <a:noFill/>
        </p:spPr>
        <p:txBody>
          <a:bodyPr wrap="square" rtlCol="0">
            <a:spAutoFit/>
          </a:bodyPr>
          <a:lstStyle/>
          <a:p>
            <a:r>
              <a:rPr lang="de-DE" sz="1200" dirty="0"/>
              <a:t>Quelle: Eidgenössische Volksinitiative 'Für eine soziale Klimapolitik – steuerlich gerecht finanziert (Initiative für eine Zukunft)‘. Bundeskanzlei BK: </a:t>
            </a:r>
            <a:r>
              <a:rPr lang="de-DE" sz="1200" dirty="0">
                <a:solidFill>
                  <a:schemeClr val="accent1">
                    <a:lumMod val="75000"/>
                  </a:schemeClr>
                </a:solidFill>
                <a:hlinkClick r:id="rId4">
                  <a:extLst>
                    <a:ext uri="{A12FA001-AC4F-418D-AE19-62706E023703}">
                      <ahyp:hlinkClr xmlns:ahyp="http://schemas.microsoft.com/office/drawing/2018/hyperlinkcolor" val="tx"/>
                    </a:ext>
                  </a:extLst>
                </a:hlinkClick>
              </a:rPr>
              <a:t>https://www.bk.admin.ch/ch/d/pore/vi/vis532t.html</a:t>
            </a:r>
            <a:r>
              <a:rPr lang="de-DE" sz="1200" dirty="0">
                <a:solidFill>
                  <a:schemeClr val="accent1">
                    <a:lumMod val="75000"/>
                  </a:schemeClr>
                </a:solidFill>
              </a:rPr>
              <a:t> </a:t>
            </a:r>
            <a:r>
              <a:rPr lang="de-DE" sz="1200" dirty="0"/>
              <a:t>(Zugriff: 21.10.2025)</a:t>
            </a:r>
            <a:endParaRPr lang="de-DE" sz="1200" dirty="0">
              <a:solidFill>
                <a:schemeClr val="accent1">
                  <a:lumMod val="75000"/>
                </a:schemeClr>
              </a:solidFill>
            </a:endParaRPr>
          </a:p>
        </p:txBody>
      </p:sp>
    </p:spTree>
    <p:extLst>
      <p:ext uri="{BB962C8B-B14F-4D97-AF65-F5344CB8AC3E}">
        <p14:creationId xmlns:p14="http://schemas.microsoft.com/office/powerpoint/2010/main" val="404167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23663-A12B-D351-36C5-A40A9E569358}"/>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3F629C99-64F9-5C85-7DE0-FAEE589F0D60}"/>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234EE3E5-2E1F-94B3-BA09-0FE86D6C2058}"/>
              </a:ext>
            </a:extLst>
          </p:cNvPr>
          <p:cNvSpPr>
            <a:spLocks noGrp="1"/>
          </p:cNvSpPr>
          <p:nvPr>
            <p:ph type="sldNum" sz="quarter" idx="12"/>
          </p:nvPr>
        </p:nvSpPr>
        <p:spPr/>
        <p:txBody>
          <a:bodyPr/>
          <a:lstStyle/>
          <a:p>
            <a:fld id="{EBAEE1EB-8B44-4728-A11F-54C2BBCC5F47}" type="slidenum">
              <a:rPr lang="de-CH" smtClean="0"/>
              <a:pPr/>
              <a:t>5</a:t>
            </a:fld>
            <a:endParaRPr lang="de-CH" dirty="0"/>
          </a:p>
        </p:txBody>
      </p:sp>
      <p:sp>
        <p:nvSpPr>
          <p:cNvPr id="4" name="Datumsplatzhalter 2">
            <a:extLst>
              <a:ext uri="{FF2B5EF4-FFF2-40B4-BE49-F238E27FC236}">
                <a16:creationId xmlns:a16="http://schemas.microsoft.com/office/drawing/2014/main" id="{DB6A07A7-FE17-FF13-5FF9-E37D34244DA6}"/>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2" name="Textfeld 1">
            <a:extLst>
              <a:ext uri="{FF2B5EF4-FFF2-40B4-BE49-F238E27FC236}">
                <a16:creationId xmlns:a16="http://schemas.microsoft.com/office/drawing/2014/main" id="{4F3F06E0-580E-546D-8DCB-01A4F86ECCC0}"/>
              </a:ext>
            </a:extLst>
          </p:cNvPr>
          <p:cNvSpPr txBox="1"/>
          <p:nvPr/>
        </p:nvSpPr>
        <p:spPr>
          <a:xfrm>
            <a:off x="838201" y="5720140"/>
            <a:ext cx="10590441" cy="461665"/>
          </a:xfrm>
          <a:prstGeom prst="rect">
            <a:avLst/>
          </a:prstGeom>
          <a:noFill/>
        </p:spPr>
        <p:txBody>
          <a:bodyPr wrap="square" rtlCol="0">
            <a:spAutoFit/>
          </a:bodyPr>
          <a:lstStyle/>
          <a:p>
            <a:r>
              <a:rPr lang="de-DE" sz="1200" dirty="0"/>
              <a:t>Quelle: Bundesrat verabschiedet Botschaft zur Volksinitiative «Für eine soziale Klimapolitik – steuerlich gerecht finanziert (Initiative für eine Zukunft)». Bern: Schweizerische Eidgenossenschaft, News Service Bund, Das Portal der Schweizer Regierung 13.12.2024: </a:t>
            </a:r>
            <a:r>
              <a:rPr lang="de-DE" sz="1200" dirty="0">
                <a:solidFill>
                  <a:schemeClr val="accent1">
                    <a:lumMod val="75000"/>
                  </a:schemeClr>
                </a:solidFill>
                <a:hlinkClick r:id="rId2">
                  <a:extLst>
                    <a:ext uri="{A12FA001-AC4F-418D-AE19-62706E023703}">
                      <ahyp:hlinkClr xmlns:ahyp="http://schemas.microsoft.com/office/drawing/2018/hyperlinkcolor" val="tx"/>
                    </a:ext>
                  </a:extLst>
                </a:hlinkClick>
              </a:rPr>
              <a:t>www.news.admin.ch/de/nsb?id=103566</a:t>
            </a:r>
            <a:r>
              <a:rPr lang="de-DE" sz="1200" dirty="0"/>
              <a:t> (Zugriff: 21.10.2025)</a:t>
            </a:r>
            <a:endParaRPr lang="de-DE" sz="1200" dirty="0">
              <a:solidFill>
                <a:schemeClr val="accent1">
                  <a:lumMod val="75000"/>
                </a:schemeClr>
              </a:solidFill>
            </a:endParaRPr>
          </a:p>
        </p:txBody>
      </p:sp>
      <p:sp>
        <p:nvSpPr>
          <p:cNvPr id="6" name="Rectangle 1">
            <a:extLst>
              <a:ext uri="{FF2B5EF4-FFF2-40B4-BE49-F238E27FC236}">
                <a16:creationId xmlns:a16="http://schemas.microsoft.com/office/drawing/2014/main" id="{AC042CA9-2F31-7315-D35A-04DEFE3B05A6}"/>
              </a:ext>
            </a:extLst>
          </p:cNvPr>
          <p:cNvSpPr>
            <a:spLocks noGrp="1" noChangeArrowheads="1"/>
          </p:cNvSpPr>
          <p:nvPr>
            <p:ph idx="1"/>
          </p:nvPr>
        </p:nvSpPr>
        <p:spPr bwMode="auto">
          <a:xfrm>
            <a:off x="838201" y="1856893"/>
            <a:ext cx="10590441" cy="1190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a:buNone/>
            </a:pPr>
            <a:r>
              <a:rPr lang="de-DE" sz="1400" b="1" dirty="0"/>
              <a:t>Bern, 13. Dezember 2024</a:t>
            </a:r>
            <a:r>
              <a:rPr lang="de-DE" sz="1400" dirty="0"/>
              <a:t> – Der Bundesrat hat an seiner Sitzung vom 13. Dezember 2024 die Botschaft zur Volksinitiative «Für eine soziale Klimapolitik – steuerlich gerecht finanziert (Initiative für eine Zukunft)» verabschiedet. Er lehnt die Initiative der Jungsozialisten (JUSO) ab und bringt weder einen direkten Gegenentwurf noch einen indirekten Gegenvorschlag ein.</a:t>
            </a:r>
          </a:p>
          <a:p>
            <a:pPr marL="0" indent="0">
              <a:buNone/>
            </a:pPr>
            <a:r>
              <a:rPr lang="de-DE" sz="1400" dirty="0"/>
              <a:t>Schätzungen zufolge könnte die Initiative beim Bund sowie insbesondere bei den Kantonen und Gemeinden zu Mindereinnahmen führen. Zudem würde sie im Bereich Klimaschutz falsche Anreize setzen.</a:t>
            </a:r>
          </a:p>
        </p:txBody>
      </p:sp>
      <p:sp>
        <p:nvSpPr>
          <p:cNvPr id="8" name="Titel 1">
            <a:extLst>
              <a:ext uri="{FF2B5EF4-FFF2-40B4-BE49-F238E27FC236}">
                <a16:creationId xmlns:a16="http://schemas.microsoft.com/office/drawing/2014/main" id="{BD21F6A0-2611-D008-653F-4B023670EE5A}"/>
              </a:ext>
            </a:extLst>
          </p:cNvPr>
          <p:cNvSpPr>
            <a:spLocks noGrp="1"/>
          </p:cNvSpPr>
          <p:nvPr>
            <p:ph type="title"/>
          </p:nvPr>
        </p:nvSpPr>
        <p:spPr>
          <a:xfrm>
            <a:off x="838200" y="560717"/>
            <a:ext cx="10515600" cy="1259847"/>
          </a:xfrm>
        </p:spPr>
        <p:txBody>
          <a:bodyPr>
            <a:noAutofit/>
          </a:bodyPr>
          <a:lstStyle/>
          <a:p>
            <a:r>
              <a:rPr lang="de-DE" sz="3200" dirty="0"/>
              <a:t>Bundesrat verabschiedet Botschaft zur Volksinitiative</a:t>
            </a:r>
          </a:p>
        </p:txBody>
      </p:sp>
    </p:spTree>
    <p:extLst>
      <p:ext uri="{BB962C8B-B14F-4D97-AF65-F5344CB8AC3E}">
        <p14:creationId xmlns:p14="http://schemas.microsoft.com/office/powerpoint/2010/main" val="4196014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8F46C2-4C65-5334-F5FE-7592D10C850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2583C06-9F5F-2D4E-4999-B758E76FF33A}"/>
              </a:ext>
            </a:extLst>
          </p:cNvPr>
          <p:cNvSpPr>
            <a:spLocks noGrp="1"/>
          </p:cNvSpPr>
          <p:nvPr>
            <p:ph type="title"/>
          </p:nvPr>
        </p:nvSpPr>
        <p:spPr/>
        <p:txBody>
          <a:bodyPr>
            <a:normAutofit/>
          </a:bodyPr>
          <a:lstStyle/>
          <a:p>
            <a:r>
              <a:rPr lang="de-DE" sz="3200" dirty="0"/>
              <a:t>Befürworter und Gegner der Initiative</a:t>
            </a:r>
            <a:endParaRPr lang="de-CH" sz="3200" dirty="0"/>
          </a:p>
        </p:txBody>
      </p:sp>
      <p:sp>
        <p:nvSpPr>
          <p:cNvPr id="3" name="Datumsplatzhalter 2">
            <a:extLst>
              <a:ext uri="{FF2B5EF4-FFF2-40B4-BE49-F238E27FC236}">
                <a16:creationId xmlns:a16="http://schemas.microsoft.com/office/drawing/2014/main" id="{CDF67FA8-B957-C3BC-6F8C-1CD48EC82D8E}"/>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2F08F155-8285-2244-7F03-2B2C82A06925}"/>
              </a:ext>
            </a:extLst>
          </p:cNvPr>
          <p:cNvSpPr>
            <a:spLocks noGrp="1"/>
          </p:cNvSpPr>
          <p:nvPr>
            <p:ph type="sldNum" sz="quarter" idx="12"/>
          </p:nvPr>
        </p:nvSpPr>
        <p:spPr/>
        <p:txBody>
          <a:bodyPr/>
          <a:lstStyle/>
          <a:p>
            <a:fld id="{EBAEE1EB-8B44-4728-A11F-54C2BBCC5F47}" type="slidenum">
              <a:rPr lang="de-CH" smtClean="0"/>
              <a:pPr/>
              <a:t>6</a:t>
            </a:fld>
            <a:endParaRPr lang="de-CH" dirty="0"/>
          </a:p>
        </p:txBody>
      </p:sp>
      <p:sp>
        <p:nvSpPr>
          <p:cNvPr id="6" name="Textfeld 5">
            <a:extLst>
              <a:ext uri="{FF2B5EF4-FFF2-40B4-BE49-F238E27FC236}">
                <a16:creationId xmlns:a16="http://schemas.microsoft.com/office/drawing/2014/main" id="{D34CC22C-9E4D-FF51-32B3-36CFCBAEB004}"/>
              </a:ext>
            </a:extLst>
          </p:cNvPr>
          <p:cNvSpPr txBox="1"/>
          <p:nvPr/>
        </p:nvSpPr>
        <p:spPr>
          <a:xfrm>
            <a:off x="989813" y="2102177"/>
            <a:ext cx="10133816" cy="1169551"/>
          </a:xfrm>
          <a:prstGeom prst="rect">
            <a:avLst/>
          </a:prstGeom>
          <a:noFill/>
        </p:spPr>
        <p:txBody>
          <a:bodyPr wrap="square">
            <a:spAutoFit/>
          </a:bodyPr>
          <a:lstStyle/>
          <a:p>
            <a:r>
              <a:rPr lang="de-CH" sz="1400" dirty="0">
                <a:latin typeface="Arial" panose="020B0604020202020204" pitchFamily="34" charset="0"/>
                <a:cs typeface="Arial" panose="020B0604020202020204" pitchFamily="34" charset="0"/>
              </a:rPr>
              <a:t>Befürworter:	JUSO, SP, Grüne</a:t>
            </a:r>
          </a:p>
          <a:p>
            <a:endParaRPr lang="de-CH" sz="1400" dirty="0">
              <a:latin typeface="Arial" panose="020B0604020202020204" pitchFamily="34" charset="0"/>
              <a:cs typeface="Arial" panose="020B0604020202020204" pitchFamily="34" charset="0"/>
            </a:endParaRPr>
          </a:p>
          <a:p>
            <a:pPr>
              <a:lnSpc>
                <a:spcPct val="200000"/>
              </a:lnSpc>
            </a:pPr>
            <a:r>
              <a:rPr lang="de-CH" sz="1400" dirty="0">
                <a:latin typeface="Arial" panose="020B0604020202020204" pitchFamily="34" charset="0"/>
                <a:cs typeface="Arial" panose="020B0604020202020204" pitchFamily="34" charset="0"/>
              </a:rPr>
              <a:t>Gegner:		FDP, SVP, GLP, Mitte, </a:t>
            </a:r>
            <a:r>
              <a:rPr lang="de-CH" sz="1400" dirty="0" err="1">
                <a:latin typeface="Arial" panose="020B0604020202020204" pitchFamily="34" charset="0"/>
                <a:cs typeface="Arial" panose="020B0604020202020204" pitchFamily="34" charset="0"/>
              </a:rPr>
              <a:t>economiesuisse</a:t>
            </a:r>
            <a:r>
              <a:rPr lang="de-CH" sz="1400" dirty="0">
                <a:latin typeface="Arial" panose="020B0604020202020204" pitchFamily="34" charset="0"/>
                <a:cs typeface="Arial" panose="020B0604020202020204" pitchFamily="34" charset="0"/>
              </a:rPr>
              <a:t>, Bundesrat, Bundesparlament	</a:t>
            </a:r>
          </a:p>
          <a:p>
            <a:endParaRPr lang="de-CH" sz="1200"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C4F82EB5-A465-9598-CA45-CDA18897E67A}"/>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345630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2A4E3F2D-4814-42CE-9334-1B4D6ED76B73}"/>
              </a:ext>
            </a:extLst>
          </p:cNvPr>
          <p:cNvSpPr>
            <a:spLocks noGrp="1"/>
          </p:cNvSpPr>
          <p:nvPr>
            <p:ph type="title"/>
          </p:nvPr>
        </p:nvSpPr>
        <p:spPr/>
        <p:txBody>
          <a:bodyPr>
            <a:normAutofit/>
          </a:bodyPr>
          <a:lstStyle/>
          <a:p>
            <a:r>
              <a:rPr lang="de-DE" sz="3200" dirty="0"/>
              <a:t>Auftrag 1</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7</a:t>
            </a:fld>
            <a:endParaRPr lang="de-CH" dirty="0"/>
          </a:p>
        </p:txBody>
      </p:sp>
      <p:sp>
        <p:nvSpPr>
          <p:cNvPr id="7" name="Rechteck 6">
            <a:extLst>
              <a:ext uri="{FF2B5EF4-FFF2-40B4-BE49-F238E27FC236}">
                <a16:creationId xmlns:a16="http://schemas.microsoft.com/office/drawing/2014/main" id="{A11C0FA5-FCAC-463E-9BF0-0A63AD96888E}"/>
              </a:ext>
            </a:extLst>
          </p:cNvPr>
          <p:cNvSpPr/>
          <p:nvPr/>
        </p:nvSpPr>
        <p:spPr>
          <a:xfrm>
            <a:off x="838198" y="1807865"/>
            <a:ext cx="10515599" cy="2996782"/>
          </a:xfrm>
          <a:prstGeom prst="rect">
            <a:avLst/>
          </a:prstGeom>
        </p:spPr>
        <p:txBody>
          <a:bodyPr wrap="square">
            <a:spAutoFit/>
          </a:bodyPr>
          <a:lstStyle/>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Lesen Sie die beiden Texte (Einzelarbeit). </a:t>
            </a: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Text 1 (Pro) zeigt die Argumente für die Vorlage und Text 2 (Contra) gegen die Vorlage. </a:t>
            </a:r>
          </a:p>
          <a:p>
            <a:pPr>
              <a:lnSpc>
                <a:spcPct val="150000"/>
              </a:lnSpc>
              <a:spcBef>
                <a:spcPts val="200"/>
              </a:spcBef>
              <a:spcAft>
                <a:spcPts val="200"/>
              </a:spcAft>
            </a:pPr>
            <a:endParaRPr lang="de-DE" sz="1400" dirty="0">
              <a:latin typeface="Arial" panose="020B0604020202020204" pitchFamily="34" charset="0"/>
              <a:ea typeface="Calibri" panose="020F0502020204030204" pitchFamily="34" charset="0"/>
              <a:cs typeface="Arial" panose="020B0604020202020204" pitchFamily="34" charset="0"/>
            </a:endParaRP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Bilden Sie eine Vierergruppe mit den Personen A, B, C und D und beantworten Sie die nachfolgenden Leitfragen.</a:t>
            </a: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Rollen:</a:t>
            </a: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 A und B recherchieren und sammeln Argumente der Befürworter. </a:t>
            </a: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 C und D recherchieren und sammeln Argumente der Gegner.</a:t>
            </a:r>
          </a:p>
          <a:p>
            <a:pPr>
              <a:lnSpc>
                <a:spcPct val="150000"/>
              </a:lnSpc>
              <a:spcBef>
                <a:spcPts val="200"/>
              </a:spcBef>
              <a:spcAft>
                <a:spcPts val="200"/>
              </a:spcAft>
            </a:pPr>
            <a:r>
              <a:rPr lang="de-DE" sz="1400" dirty="0">
                <a:latin typeface="Arial" panose="020B0604020202020204" pitchFamily="34" charset="0"/>
                <a:ea typeface="Calibri" panose="020F0502020204030204" pitchFamily="34" charset="0"/>
                <a:cs typeface="Arial" panose="020B0604020202020204" pitchFamily="34" charset="0"/>
              </a:rPr>
              <a:t>Konsultieren Sie auch die Links im Quellenverzeichnis und tätigen Sie weitere (Online-) Recherchen.</a:t>
            </a:r>
            <a:endParaRPr lang="de-CH" sz="1400" dirty="0">
              <a:latin typeface="Arial" panose="020B0604020202020204" pitchFamily="34" charset="0"/>
              <a:ea typeface="Calibri" panose="020F0502020204030204" pitchFamily="34" charset="0"/>
              <a:cs typeface="Arial" panose="020B0604020202020204" pitchFamily="34" charset="0"/>
            </a:endParaRPr>
          </a:p>
        </p:txBody>
      </p:sp>
      <p:sp>
        <p:nvSpPr>
          <p:cNvPr id="2" name="Datumsplatzhalter 2">
            <a:extLst>
              <a:ext uri="{FF2B5EF4-FFF2-40B4-BE49-F238E27FC236}">
                <a16:creationId xmlns:a16="http://schemas.microsoft.com/office/drawing/2014/main" id="{EC30BEEA-76E9-5F81-8B3E-1017778F33F4}"/>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4" name="Titel 1">
            <a:extLst>
              <a:ext uri="{FF2B5EF4-FFF2-40B4-BE49-F238E27FC236}">
                <a16:creationId xmlns:a16="http://schemas.microsoft.com/office/drawing/2014/main" id="{4B39164C-582B-C1FE-AAD6-4339E8E6417B}"/>
              </a:ext>
            </a:extLst>
          </p:cNvPr>
          <p:cNvSpPr txBox="1">
            <a:spLocks/>
          </p:cNvSpPr>
          <p:nvPr/>
        </p:nvSpPr>
        <p:spPr>
          <a:xfrm>
            <a:off x="838198" y="4945514"/>
            <a:ext cx="10134602" cy="1106281"/>
          </a:xfrm>
          <a:prstGeom prst="rect">
            <a:avLst/>
          </a:prstGeom>
          <a:ln w="28575">
            <a:solidFill>
              <a:schemeClr val="accent1">
                <a:lumMod val="50000"/>
              </a:scheme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1400" b="1" dirty="0"/>
              <a:t>Hinweis:</a:t>
            </a:r>
          </a:p>
          <a:p>
            <a:endParaRPr lang="de-DE" sz="1400" dirty="0"/>
          </a:p>
          <a:p>
            <a:r>
              <a:rPr lang="de-DE" sz="1400" dirty="0"/>
              <a:t>Lesen Sie die Texte mit zwei Farben. Markieren Sie mit einer Farbe Schlüsselbegriffe, welche einen zentralen Inhalt oder Fakt darstellen. Markieren Sie mit einer anderen Farbe Einstellungen und Werthaltungen, welche dem Inhalt zugrunde gelegt sind.</a:t>
            </a:r>
            <a:endParaRPr lang="de-CH" sz="1400" dirty="0">
              <a:ea typeface="Calibri" panose="020F0502020204030204" pitchFamily="34" charset="0"/>
            </a:endParaRPr>
          </a:p>
        </p:txBody>
      </p:sp>
    </p:spTree>
    <p:extLst>
      <p:ext uri="{BB962C8B-B14F-4D97-AF65-F5344CB8AC3E}">
        <p14:creationId xmlns:p14="http://schemas.microsoft.com/office/powerpoint/2010/main" val="2882267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D17AF-4BEF-9581-5BAF-F7641C29CBFF}"/>
            </a:ext>
          </a:extLst>
        </p:cNvPr>
        <p:cNvGrpSpPr/>
        <p:nvPr/>
      </p:nvGrpSpPr>
      <p:grpSpPr>
        <a:xfrm>
          <a:off x="0" y="0"/>
          <a:ext cx="0" cy="0"/>
          <a:chOff x="0" y="0"/>
          <a:chExt cx="0" cy="0"/>
        </a:xfrm>
      </p:grpSpPr>
      <p:sp>
        <p:nvSpPr>
          <p:cNvPr id="10" name="Titel 1">
            <a:extLst>
              <a:ext uri="{FF2B5EF4-FFF2-40B4-BE49-F238E27FC236}">
                <a16:creationId xmlns:a16="http://schemas.microsoft.com/office/drawing/2014/main" id="{E8417D08-68BE-684F-72FD-39F7D8E1946F}"/>
              </a:ext>
            </a:extLst>
          </p:cNvPr>
          <p:cNvSpPr>
            <a:spLocks noGrp="1"/>
          </p:cNvSpPr>
          <p:nvPr>
            <p:ph type="title"/>
          </p:nvPr>
        </p:nvSpPr>
        <p:spPr/>
        <p:txBody>
          <a:bodyPr>
            <a:normAutofit/>
          </a:bodyPr>
          <a:lstStyle/>
          <a:p>
            <a:r>
              <a:rPr lang="de-DE" sz="3200" dirty="0"/>
              <a:t>Auftrag 2</a:t>
            </a:r>
            <a:endParaRPr lang="de-CH" sz="3200" dirty="0"/>
          </a:p>
        </p:txBody>
      </p:sp>
      <p:sp>
        <p:nvSpPr>
          <p:cNvPr id="3" name="Datumsplatzhalter 2">
            <a:extLst>
              <a:ext uri="{FF2B5EF4-FFF2-40B4-BE49-F238E27FC236}">
                <a16:creationId xmlns:a16="http://schemas.microsoft.com/office/drawing/2014/main" id="{29A05E30-D6E7-C3D3-52EC-26C6AB6C6D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762C3762-1D04-EB73-561F-7C045C5B65CE}"/>
              </a:ext>
            </a:extLst>
          </p:cNvPr>
          <p:cNvSpPr>
            <a:spLocks noGrp="1"/>
          </p:cNvSpPr>
          <p:nvPr>
            <p:ph type="sldNum" sz="quarter" idx="12"/>
          </p:nvPr>
        </p:nvSpPr>
        <p:spPr/>
        <p:txBody>
          <a:bodyPr/>
          <a:lstStyle/>
          <a:p>
            <a:fld id="{EBAEE1EB-8B44-4728-A11F-54C2BBCC5F47}" type="slidenum">
              <a:rPr lang="de-CH" smtClean="0"/>
              <a:pPr/>
              <a:t>8</a:t>
            </a:fld>
            <a:endParaRPr lang="de-CH" dirty="0"/>
          </a:p>
        </p:txBody>
      </p:sp>
      <p:sp>
        <p:nvSpPr>
          <p:cNvPr id="7" name="Rechteck 6">
            <a:extLst>
              <a:ext uri="{FF2B5EF4-FFF2-40B4-BE49-F238E27FC236}">
                <a16:creationId xmlns:a16="http://schemas.microsoft.com/office/drawing/2014/main" id="{8997B3DB-369B-730E-4914-2AB13677029C}"/>
              </a:ext>
            </a:extLst>
          </p:cNvPr>
          <p:cNvSpPr/>
          <p:nvPr/>
        </p:nvSpPr>
        <p:spPr>
          <a:xfrm>
            <a:off x="838198" y="1807865"/>
            <a:ext cx="10515599" cy="750014"/>
          </a:xfrm>
          <a:prstGeom prst="rect">
            <a:avLst/>
          </a:prstGeom>
        </p:spPr>
        <p:txBody>
          <a:bodyPr wrap="square">
            <a:spAutoFit/>
          </a:bodyPr>
          <a:lstStyle/>
          <a:p>
            <a:pPr marL="342900" indent="-342900">
              <a:lnSpc>
                <a:spcPct val="150000"/>
              </a:lnSpc>
              <a:spcBef>
                <a:spcPts val="200"/>
              </a:spcBef>
              <a:spcAft>
                <a:spcPts val="200"/>
              </a:spcAft>
              <a:buFont typeface="Arial" panose="020B0604020202020204" pitchFamily="34" charset="0"/>
              <a:buChar char="•"/>
            </a:pPr>
            <a:r>
              <a:rPr lang="de-DE" sz="1400" dirty="0">
                <a:latin typeface="Arial" panose="020B0604020202020204" pitchFamily="34" charset="0"/>
                <a:ea typeface="Calibri" panose="020F0502020204030204" pitchFamily="34" charset="0"/>
                <a:cs typeface="Arial" panose="020B0604020202020204" pitchFamily="34" charset="0"/>
              </a:rPr>
              <a:t>Tragen Sie die Argumente der Befürworter und Gegner innerhalb Ihrer Vierergruppe zusammen. </a:t>
            </a:r>
          </a:p>
          <a:p>
            <a:pPr marL="342900" indent="-342900">
              <a:lnSpc>
                <a:spcPct val="150000"/>
              </a:lnSpc>
              <a:spcBef>
                <a:spcPts val="200"/>
              </a:spcBef>
              <a:spcAft>
                <a:spcPts val="200"/>
              </a:spcAft>
              <a:buFont typeface="Arial" panose="020B0604020202020204" pitchFamily="34" charset="0"/>
              <a:buChar char="•"/>
            </a:pPr>
            <a:r>
              <a:rPr lang="de-DE" sz="1400" dirty="0">
                <a:latin typeface="Arial" panose="020B0604020202020204" pitchFamily="34" charset="0"/>
                <a:ea typeface="Calibri" panose="020F0502020204030204" pitchFamily="34" charset="0"/>
                <a:cs typeface="Arial" panose="020B0604020202020204" pitchFamily="34" charset="0"/>
              </a:rPr>
              <a:t>Vergleichen und diskutieren Sie </a:t>
            </a:r>
            <a:r>
              <a:rPr lang="de-DE" sz="1400" dirty="0" err="1">
                <a:latin typeface="Arial" panose="020B0604020202020204" pitchFamily="34" charset="0"/>
                <a:ea typeface="Calibri" panose="020F0502020204030204" pitchFamily="34" charset="0"/>
                <a:cs typeface="Arial" panose="020B0604020202020204" pitchFamily="34" charset="0"/>
              </a:rPr>
              <a:t>anschliessend</a:t>
            </a:r>
            <a:r>
              <a:rPr lang="de-DE" sz="1400" dirty="0">
                <a:latin typeface="Arial" panose="020B0604020202020204" pitchFamily="34" charset="0"/>
                <a:ea typeface="Calibri" panose="020F0502020204030204" pitchFamily="34" charset="0"/>
                <a:cs typeface="Arial" panose="020B0604020202020204" pitchFamily="34" charset="0"/>
              </a:rPr>
              <a:t> Ihre Ergebnisse. </a:t>
            </a:r>
            <a:endParaRPr lang="de-CH" sz="1400" dirty="0">
              <a:latin typeface="Arial" panose="020B0604020202020204" pitchFamily="34" charset="0"/>
              <a:ea typeface="Calibri" panose="020F0502020204030204" pitchFamily="34" charset="0"/>
              <a:cs typeface="Arial" panose="020B0604020202020204" pitchFamily="34" charset="0"/>
            </a:endParaRPr>
          </a:p>
        </p:txBody>
      </p:sp>
      <p:sp>
        <p:nvSpPr>
          <p:cNvPr id="2" name="Datumsplatzhalter 2">
            <a:extLst>
              <a:ext uri="{FF2B5EF4-FFF2-40B4-BE49-F238E27FC236}">
                <a16:creationId xmlns:a16="http://schemas.microsoft.com/office/drawing/2014/main" id="{1F1CF165-F0AB-7207-7B86-87F36F2973A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96131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200" dirty="0"/>
              <a:t>Leitfragen</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9</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4" name="Datumsplatzhalter 2">
            <a:extLst>
              <a:ext uri="{FF2B5EF4-FFF2-40B4-BE49-F238E27FC236}">
                <a16:creationId xmlns:a16="http://schemas.microsoft.com/office/drawing/2014/main" id="{C7135A9A-2AB7-1A35-379C-D869DBACD89E}"/>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9" name="Textfeld 8">
            <a:extLst>
              <a:ext uri="{FF2B5EF4-FFF2-40B4-BE49-F238E27FC236}">
                <a16:creationId xmlns:a16="http://schemas.microsoft.com/office/drawing/2014/main" id="{6CB733CC-8EBA-9E19-811E-E68FA1DEB1D2}"/>
              </a:ext>
            </a:extLst>
          </p:cNvPr>
          <p:cNvSpPr txBox="1"/>
          <p:nvPr/>
        </p:nvSpPr>
        <p:spPr>
          <a:xfrm>
            <a:off x="937262" y="1830685"/>
            <a:ext cx="10690445" cy="2610779"/>
          </a:xfrm>
          <a:prstGeom prst="rect">
            <a:avLst/>
          </a:prstGeom>
          <a:noFill/>
        </p:spPr>
        <p:txBody>
          <a:bodyPr wrap="square">
            <a:spAutoFit/>
          </a:bodyPr>
          <a:lstStyle/>
          <a:p>
            <a:pPr marL="457200" lvl="0" indent="-457200">
              <a:lnSpc>
                <a:spcPct val="200000"/>
              </a:lnSpc>
              <a:buFont typeface="+mj-lt"/>
              <a:buAutoNum type="arabicPeriod"/>
            </a:pPr>
            <a:r>
              <a:rPr lang="de-CH" sz="1400" dirty="0">
                <a:latin typeface="Arial" panose="020B0604020202020204" pitchFamily="34" charset="0"/>
                <a:cs typeface="Arial" panose="020B0604020202020204" pitchFamily="34" charset="0"/>
              </a:rPr>
              <a:t>Ist eine Erbschaftssteuer – in der Höhe wie von den Jungsozialisten gefordert – fair?</a:t>
            </a:r>
          </a:p>
          <a:p>
            <a:pPr marL="457200" indent="-457200">
              <a:lnSpc>
                <a:spcPct val="200000"/>
              </a:lnSpc>
              <a:buFont typeface="+mj-lt"/>
              <a:buAutoNum type="arabicPeriod"/>
            </a:pPr>
            <a:r>
              <a:rPr lang="de-CH" sz="1400" dirty="0">
                <a:latin typeface="Arial" panose="020B0604020202020204" pitchFamily="34" charset="0"/>
                <a:cs typeface="Arial" panose="020B0604020202020204" pitchFamily="34" charset="0"/>
              </a:rPr>
              <a:t>Ist die Initiative geeignet, um den Klimawandel zu bekämpfen?</a:t>
            </a:r>
          </a:p>
          <a:p>
            <a:pPr marL="457200" indent="-457200">
              <a:lnSpc>
                <a:spcPct val="200000"/>
              </a:lnSpc>
              <a:buFont typeface="+mj-lt"/>
              <a:buAutoNum type="arabicPeriod"/>
            </a:pPr>
            <a:r>
              <a:rPr lang="de-CH" sz="1400" dirty="0">
                <a:latin typeface="Arial" panose="020B0604020202020204" pitchFamily="34" charset="0"/>
                <a:cs typeface="Arial" panose="020B0604020202020204" pitchFamily="34" charset="0"/>
              </a:rPr>
              <a:t>Welche Auswirkungen hätte die Annahme der Initiative auf den Wirtschaftsstandort Schweiz?</a:t>
            </a:r>
          </a:p>
          <a:p>
            <a:pPr marL="457200" indent="-457200">
              <a:lnSpc>
                <a:spcPct val="200000"/>
              </a:lnSpc>
              <a:buFont typeface="+mj-lt"/>
              <a:buAutoNum type="arabicPeriod"/>
            </a:pPr>
            <a:r>
              <a:rPr lang="de-CH" sz="1400" dirty="0">
                <a:latin typeface="Arial" panose="020B0604020202020204" pitchFamily="34" charset="0"/>
                <a:cs typeface="Arial" panose="020B0604020202020204" pitchFamily="34" charset="0"/>
              </a:rPr>
              <a:t>Ist die Initiative nachhaltig?</a:t>
            </a:r>
          </a:p>
          <a:p>
            <a:pPr marL="457200" indent="-457200">
              <a:lnSpc>
                <a:spcPct val="200000"/>
              </a:lnSpc>
              <a:buFont typeface="+mj-lt"/>
              <a:buAutoNum type="arabicPeriod"/>
            </a:pPr>
            <a:r>
              <a:rPr lang="de-CH" sz="1400" dirty="0">
                <a:latin typeface="Arial" panose="020B0604020202020204" pitchFamily="34" charset="0"/>
                <a:cs typeface="Arial" panose="020B0604020202020204" pitchFamily="34" charset="0"/>
              </a:rPr>
              <a:t>Wird bei einer Annahme der Initiative der Staat mehr (Steuer-) Geld erhalten?</a:t>
            </a:r>
          </a:p>
          <a:p>
            <a:pPr marL="457200" indent="-457200">
              <a:lnSpc>
                <a:spcPct val="200000"/>
              </a:lnSpc>
              <a:buFont typeface="+mj-lt"/>
              <a:buAutoNum type="arabicPeriod"/>
            </a:pPr>
            <a:r>
              <a:rPr lang="de-CH" sz="1400" dirty="0">
                <a:latin typeface="Arial" panose="020B0604020202020204" pitchFamily="34" charset="0"/>
                <a:cs typeface="Arial" panose="020B0604020202020204" pitchFamily="34" charset="0"/>
              </a:rPr>
              <a:t>Wen betrifft die Initiative?</a:t>
            </a:r>
          </a:p>
        </p:txBody>
      </p:sp>
    </p:spTree>
    <p:extLst>
      <p:ext uri="{BB962C8B-B14F-4D97-AF65-F5344CB8AC3E}">
        <p14:creationId xmlns:p14="http://schemas.microsoft.com/office/powerpoint/2010/main" val="171099327"/>
      </p:ext>
    </p:extLst>
  </p:cSld>
  <p:clrMapOvr>
    <a:masterClrMapping/>
  </p:clrMapOvr>
</p:sld>
</file>

<file path=ppt/theme/theme1.xml><?xml version="1.0" encoding="utf-8"?>
<a:theme xmlns:a="http://schemas.openxmlformats.org/drawingml/2006/main" name="WuPaktuell">
  <a:themeElements>
    <a:clrScheme name="Layout KLV">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F3F3F"/>
      </a:hlink>
      <a:folHlink>
        <a:srgbClr val="3F3F3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uPaktuell" id="{125D857B-A005-469F-85CC-15C8EB771E11}" vid="{C8DD7118-8AC3-4C3E-848E-478AFC1A142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WuPaktuell</Template>
  <TotalTime>0</TotalTime>
  <Words>1901</Words>
  <Application>Microsoft Office PowerPoint</Application>
  <PresentationFormat>Breitbild</PresentationFormat>
  <Paragraphs>118</Paragraphs>
  <Slides>14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14</vt:i4>
      </vt:variant>
    </vt:vector>
  </HeadingPairs>
  <TitlesOfParts>
    <vt:vector size="21" baseType="lpstr">
      <vt:lpstr>Arial</vt:lpstr>
      <vt:lpstr>bs Thomas Sans 1</vt:lpstr>
      <vt:lpstr>Calibri</vt:lpstr>
      <vt:lpstr>DINOT</vt:lpstr>
      <vt:lpstr>DIN-Regular</vt:lpstr>
      <vt:lpstr>Wingdings</vt:lpstr>
      <vt:lpstr>WuPaktuell</vt:lpstr>
      <vt:lpstr>Foliensatz für  «Wirtschaft und Politik aktuell» </vt:lpstr>
      <vt:lpstr>Einstieg</vt:lpstr>
      <vt:lpstr>Art. 139118 Volksinitiative auf Teilrevision der Bundesverfassung</vt:lpstr>
      <vt:lpstr>Eidgenössische Volksinitiative 'Für eine soziale Klimapolitik – steuerlich gerecht finanziert (Initiative für eine Zukunft)'</vt:lpstr>
      <vt:lpstr>Bundesrat verabschiedet Botschaft zur Volksinitiative</vt:lpstr>
      <vt:lpstr>Befürworter und Gegner der Initiative</vt:lpstr>
      <vt:lpstr>Auftrag 1</vt:lpstr>
      <vt:lpstr>Auftrag 2</vt:lpstr>
      <vt:lpstr>Leitfragen</vt:lpstr>
      <vt:lpstr>Leitfragen</vt:lpstr>
      <vt:lpstr>Leitfragen</vt:lpstr>
      <vt:lpstr>Leitfragen</vt:lpstr>
      <vt:lpstr>Auftrag 3</vt:lpstr>
      <vt:lpstr>Rückblick / offene Fragen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Tatijana Jeremic</dc:creator>
  <cp:lastModifiedBy>Kaufmann, Rebecca</cp:lastModifiedBy>
  <cp:revision>256</cp:revision>
  <dcterms:created xsi:type="dcterms:W3CDTF">2018-10-16T13:43:55Z</dcterms:created>
  <dcterms:modified xsi:type="dcterms:W3CDTF">2025-11-04T10:11:30Z</dcterms:modified>
</cp:coreProperties>
</file>