
<file path=[Content_Types].xml><?xml version="1.0" encoding="utf-8"?>
<Types xmlns="http://schemas.openxmlformats.org/package/2006/content-types">
  <Default Extension="jpeg" ContentType="image/jpeg"/>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commentAuthors.xml" ContentType="application/vnd.openxmlformats-officedocument.presentationml.commentAuthors+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ink/ink1.xml" ContentType="application/inkml+xml"/>
  <Override PartName="/ppt/authors.xml" ContentType="application/vnd.ms-powerpoint.authors+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1" r:id="rId1"/>
  </p:sldMasterIdLst>
  <p:notesMasterIdLst>
    <p:notesMasterId r:id="rId18"/>
  </p:notesMasterIdLst>
  <p:handoutMasterIdLst>
    <p:handoutMasterId r:id="rId19"/>
  </p:handoutMasterIdLst>
  <p:sldIdLst>
    <p:sldId id="256" r:id="rId2"/>
    <p:sldId id="667" r:id="rId3"/>
    <p:sldId id="689" r:id="rId4"/>
    <p:sldId id="712" r:id="rId5"/>
    <p:sldId id="713" r:id="rId6"/>
    <p:sldId id="692" r:id="rId7"/>
    <p:sldId id="719" r:id="rId8"/>
    <p:sldId id="720" r:id="rId9"/>
    <p:sldId id="721" r:id="rId10"/>
    <p:sldId id="726" r:id="rId11"/>
    <p:sldId id="722" r:id="rId12"/>
    <p:sldId id="723" r:id="rId13"/>
    <p:sldId id="724" r:id="rId14"/>
    <p:sldId id="725" r:id="rId15"/>
    <p:sldId id="282" r:id="rId16"/>
    <p:sldId id="718" r:id="rId17"/>
  </p:sldIdLst>
  <p:sldSz cx="12192000" cy="6858000"/>
  <p:notesSz cx="6858000" cy="9144000"/>
  <p:defaultText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 uri="{2D200454-40CA-4A62-9FC3-DE9A4176ACB9}">
      <p15:notesGuideLst xmlns:p15="http://schemas.microsoft.com/office/powerpoint/2012/main">
        <p15:guide id="1" orient="horz" pos="2880">
          <p15:clr>
            <a:srgbClr val="A4A3A4"/>
          </p15:clr>
        </p15:guide>
        <p15:guide id="2" pos="2160">
          <p15:clr>
            <a:srgbClr val="A4A3A4"/>
          </p15:clr>
        </p15:guide>
      </p15:notesGuideLst>
    </p:ext>
  </p:extLst>
</p:presentation>
</file>

<file path=ppt/authors.xml><?xml version="1.0" encoding="utf-8"?>
<p188:authorLst xmlns:a="http://schemas.openxmlformats.org/drawingml/2006/main" xmlns:r="http://schemas.openxmlformats.org/officeDocument/2006/relationships" xmlns:p188="http://schemas.microsoft.com/office/powerpoint/2018/8/main">
  <p188:author id="{0DE0C9B3-D337-9F32-F947-F596DCE29401}" name="Kestel, Sebastian" initials="KS" userId="S::Sebastian.Kestel@westermanngruppe.ch::8baddffc-239c-4d51-9269-6b460ddb05ec" providerId="AD"/>
</p188:authorLst>
</file>

<file path=ppt/commentAuthors.xml><?xml version="1.0" encoding="utf-8"?>
<p:cmAuthorLst xmlns:a="http://schemas.openxmlformats.org/drawingml/2006/main" xmlns:r="http://schemas.openxmlformats.org/officeDocument/2006/relationships" xmlns:p="http://schemas.openxmlformats.org/presentationml/2006/main">
  <p:cmAuthor id="1" name="Capaul, Roman" initials="CR" lastIdx="3" clrIdx="0"/>
</p:cmAuthorLst>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766B"/>
    <a:srgbClr val="D6ECEE"/>
    <a:srgbClr val="FFFF00"/>
    <a:srgbClr val="0066FF"/>
    <a:srgbClr val="008000"/>
    <a:srgbClr val="4C9B3F"/>
    <a:srgbClr val="99CCFF"/>
    <a:srgbClr val="CDE5ED"/>
    <a:srgbClr val="EBF5F7"/>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Mittlere Formatvorlage 2 - Akz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93296810-A885-4BE3-A3E7-6D5BEEA58F35}" styleName="Mittlere Formatvorlage 2 - Akzent 6">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6">
              <a:tint val="20000"/>
            </a:schemeClr>
          </a:solidFill>
        </a:fill>
      </a:tcStyle>
    </a:wholeTbl>
    <a:band1H>
      <a:tcStyle>
        <a:tcBdr/>
        <a:fill>
          <a:solidFill>
            <a:schemeClr val="accent6">
              <a:tint val="40000"/>
            </a:schemeClr>
          </a:solidFill>
        </a:fill>
      </a:tcStyle>
    </a:band1H>
    <a:band2H>
      <a:tcStyle>
        <a:tcBdr/>
      </a:tcStyle>
    </a:band2H>
    <a:band1V>
      <a:tcStyle>
        <a:tcBdr/>
        <a:fill>
          <a:solidFill>
            <a:schemeClr val="accent6">
              <a:tint val="40000"/>
            </a:schemeClr>
          </a:solidFill>
        </a:fill>
      </a:tcStyle>
    </a:band1V>
    <a:band2V>
      <a:tcStyle>
        <a:tcBdr/>
      </a:tcStyle>
    </a:band2V>
    <a:lastCol>
      <a:tcTxStyle b="on">
        <a:fontRef idx="minor">
          <a:prstClr val="black"/>
        </a:fontRef>
        <a:schemeClr val="lt1"/>
      </a:tcTxStyle>
      <a:tcStyle>
        <a:tcBdr/>
        <a:fill>
          <a:solidFill>
            <a:schemeClr val="accent6"/>
          </a:solidFill>
        </a:fill>
      </a:tcStyle>
    </a:lastCol>
    <a:firstCol>
      <a:tcTxStyle b="on">
        <a:fontRef idx="minor">
          <a:prstClr val="black"/>
        </a:fontRef>
        <a:schemeClr val="lt1"/>
      </a:tcTxStyle>
      <a:tcStyle>
        <a:tcBdr/>
        <a:fill>
          <a:solidFill>
            <a:schemeClr val="accent6"/>
          </a:solidFill>
        </a:fill>
      </a:tcStyle>
    </a:firstCol>
    <a:lastRow>
      <a:tcTxStyle b="on">
        <a:fontRef idx="minor">
          <a:prstClr val="black"/>
        </a:fontRef>
        <a:schemeClr val="lt1"/>
      </a:tcTxStyle>
      <a:tcStyle>
        <a:tcBdr>
          <a:top>
            <a:ln w="38100" cmpd="sng">
              <a:solidFill>
                <a:schemeClr val="lt1"/>
              </a:solidFill>
            </a:ln>
          </a:top>
        </a:tcBdr>
        <a:fill>
          <a:solidFill>
            <a:schemeClr val="accent6"/>
          </a:solidFill>
        </a:fill>
      </a:tcStyle>
    </a:lastRow>
    <a:firstRow>
      <a:tcTxStyle b="on">
        <a:fontRef idx="minor">
          <a:prstClr val="black"/>
        </a:fontRef>
        <a:schemeClr val="lt1"/>
      </a:tcTxStyle>
      <a:tcStyle>
        <a:tcBdr>
          <a:bottom>
            <a:ln w="38100" cmpd="sng">
              <a:solidFill>
                <a:schemeClr val="lt1"/>
              </a:solidFill>
            </a:ln>
          </a:bottom>
        </a:tcBdr>
        <a:fill>
          <a:solidFill>
            <a:schemeClr val="accent6"/>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883" autoAdjust="0"/>
    <p:restoredTop sz="92713" autoAdjust="0"/>
  </p:normalViewPr>
  <p:slideViewPr>
    <p:cSldViewPr snapToGrid="0">
      <p:cViewPr varScale="1">
        <p:scale>
          <a:sx n="95" d="100"/>
          <a:sy n="95" d="100"/>
        </p:scale>
        <p:origin x="456" y="84"/>
      </p:cViewPr>
      <p:guideLst>
        <p:guide orient="horz" pos="2160"/>
        <p:guide pos="3840"/>
      </p:guideLst>
    </p:cSldViewPr>
  </p:slideViewPr>
  <p:notesTextViewPr>
    <p:cViewPr>
      <p:scale>
        <a:sx n="3" d="2"/>
        <a:sy n="3" d="2"/>
      </p:scale>
      <p:origin x="0" y="0"/>
    </p:cViewPr>
  </p:notesTextViewPr>
  <p:notesViewPr>
    <p:cSldViewPr snapToGrid="0">
      <p:cViewPr varScale="1">
        <p:scale>
          <a:sx n="82" d="100"/>
          <a:sy n="82" d="100"/>
        </p:scale>
        <p:origin x="-3924" y="-78"/>
      </p:cViewPr>
      <p:guideLst>
        <p:guide orient="horz" pos="2880"/>
        <p:guide pos="2160"/>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notesMaster" Target="notesMasters/notesMaster1.xml"/><Relationship Id="rId3" Type="http://schemas.openxmlformats.org/officeDocument/2006/relationships/slide" Target="slides/slide2.xml"/><Relationship Id="rId21" Type="http://schemas.openxmlformats.org/officeDocument/2006/relationships/presProps" Target="presProp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microsoft.com/office/2018/10/relationships/authors" Target="author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commentAuthors" Target="commentAuthor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ableStyles" Target="tableStyle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theme" Target="theme/theme1.xml"/><Relationship Id="rId10" Type="http://schemas.openxmlformats.org/officeDocument/2006/relationships/slide" Target="slides/slide9.xml"/><Relationship Id="rId19" Type="http://schemas.openxmlformats.org/officeDocument/2006/relationships/handoutMaster" Target="handoutMasters/handoutMaster1.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viewProps" Target="viewProp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a:extLst>
              <a:ext uri="{FF2B5EF4-FFF2-40B4-BE49-F238E27FC236}">
                <a16:creationId xmlns:a16="http://schemas.microsoft.com/office/drawing/2014/main" id="{EC348C35-67F0-4819-B9C5-8CB11D48FCE3}"/>
              </a:ext>
            </a:extLst>
          </p:cNvPr>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de-CH"/>
          </a:p>
        </p:txBody>
      </p:sp>
      <p:sp>
        <p:nvSpPr>
          <p:cNvPr id="3" name="Datumsplatzhalter 2">
            <a:extLst>
              <a:ext uri="{FF2B5EF4-FFF2-40B4-BE49-F238E27FC236}">
                <a16:creationId xmlns:a16="http://schemas.microsoft.com/office/drawing/2014/main" id="{3E35B8E4-D8F7-413B-9805-C8E3B6934A08}"/>
              </a:ext>
            </a:extLst>
          </p:cNvPr>
          <p:cNvSpPr>
            <a:spLocks noGrp="1"/>
          </p:cNvSpPr>
          <p:nvPr>
            <p:ph type="dt" sz="quarter" idx="1"/>
          </p:nvPr>
        </p:nvSpPr>
        <p:spPr>
          <a:xfrm>
            <a:off x="3884613" y="0"/>
            <a:ext cx="2971800" cy="458788"/>
          </a:xfrm>
          <a:prstGeom prst="rect">
            <a:avLst/>
          </a:prstGeom>
        </p:spPr>
        <p:txBody>
          <a:bodyPr vert="horz" lIns="91440" tIns="45720" rIns="91440" bIns="45720" rtlCol="0"/>
          <a:lstStyle>
            <a:lvl1pPr algn="r">
              <a:defRPr sz="1200"/>
            </a:lvl1pPr>
          </a:lstStyle>
          <a:p>
            <a:fld id="{43413E78-BB05-4A71-97D3-1432E1F9ED7D}" type="datetimeFigureOut">
              <a:rPr lang="de-CH" smtClean="0"/>
              <a:t>26.08.2025</a:t>
            </a:fld>
            <a:endParaRPr lang="de-CH"/>
          </a:p>
        </p:txBody>
      </p:sp>
      <p:sp>
        <p:nvSpPr>
          <p:cNvPr id="4" name="Fußzeilenplatzhalter 3">
            <a:extLst>
              <a:ext uri="{FF2B5EF4-FFF2-40B4-BE49-F238E27FC236}">
                <a16:creationId xmlns:a16="http://schemas.microsoft.com/office/drawing/2014/main" id="{2A17661E-5839-4CA9-B1F6-A6BEAAE9402D}"/>
              </a:ext>
            </a:extLst>
          </p:cNvPr>
          <p:cNvSpPr>
            <a:spLocks noGrp="1"/>
          </p:cNvSpPr>
          <p:nvPr>
            <p:ph type="ftr" sz="quarter" idx="2"/>
          </p:nvPr>
        </p:nvSpPr>
        <p:spPr>
          <a:xfrm>
            <a:off x="0" y="8685213"/>
            <a:ext cx="2971800" cy="458787"/>
          </a:xfrm>
          <a:prstGeom prst="rect">
            <a:avLst/>
          </a:prstGeom>
        </p:spPr>
        <p:txBody>
          <a:bodyPr vert="horz" lIns="91440" tIns="45720" rIns="91440" bIns="45720" rtlCol="0" anchor="b"/>
          <a:lstStyle>
            <a:lvl1pPr algn="l">
              <a:defRPr sz="1200"/>
            </a:lvl1pPr>
          </a:lstStyle>
          <a:p>
            <a:endParaRPr lang="de-CH"/>
          </a:p>
        </p:txBody>
      </p:sp>
      <p:sp>
        <p:nvSpPr>
          <p:cNvPr id="5" name="Foliennummernplatzhalter 4">
            <a:extLst>
              <a:ext uri="{FF2B5EF4-FFF2-40B4-BE49-F238E27FC236}">
                <a16:creationId xmlns:a16="http://schemas.microsoft.com/office/drawing/2014/main" id="{45B50CE6-97E1-4974-9DCE-393E99B0E514}"/>
              </a:ext>
            </a:extLst>
          </p:cNvPr>
          <p:cNvSpPr>
            <a:spLocks noGrp="1"/>
          </p:cNvSpPr>
          <p:nvPr>
            <p:ph type="sldNum" sz="quarter" idx="3"/>
          </p:nvPr>
        </p:nvSpPr>
        <p:spPr>
          <a:xfrm>
            <a:off x="3884613" y="8685213"/>
            <a:ext cx="2971800" cy="458787"/>
          </a:xfrm>
          <a:prstGeom prst="rect">
            <a:avLst/>
          </a:prstGeom>
        </p:spPr>
        <p:txBody>
          <a:bodyPr vert="horz" lIns="91440" tIns="45720" rIns="91440" bIns="45720" rtlCol="0" anchor="b"/>
          <a:lstStyle>
            <a:lvl1pPr algn="r">
              <a:defRPr sz="1200"/>
            </a:lvl1pPr>
          </a:lstStyle>
          <a:p>
            <a:fld id="{82892341-86C6-4475-9515-BD55F2FC6A34}" type="slidenum">
              <a:rPr lang="de-CH" smtClean="0"/>
              <a:t>‹Nr.›</a:t>
            </a:fld>
            <a:endParaRPr lang="de-CH"/>
          </a:p>
        </p:txBody>
      </p:sp>
    </p:spTree>
    <p:extLst>
      <p:ext uri="{BB962C8B-B14F-4D97-AF65-F5344CB8AC3E}">
        <p14:creationId xmlns:p14="http://schemas.microsoft.com/office/powerpoint/2010/main" val="1049537546"/>
      </p:ext>
    </p:extLst>
  </p:cSld>
  <p:clrMap bg1="lt1" tx1="dk1" bg2="lt2" tx2="dk2" accent1="accent1" accent2="accent2" accent3="accent3" accent4="accent4" accent5="accent5" accent6="accent6" hlink="hlink" folHlink="folHlink"/>
  <p:hf dt="0"/>
</p:handoutMaster>
</file>

<file path=ppt/ink/ink1.xml><?xml version="1.0" encoding="utf-8"?>
<inkml:ink xmlns:inkml="http://www.w3.org/2003/InkML">
  <inkml:definitions>
    <inkml:context xml:id="ctx0">
      <inkml:inkSource xml:id="inkSrc0">
        <inkml:traceFormat>
          <inkml:channel name="X" type="integer" min="-2.14748E9" max="2.14748E9" units="cm"/>
          <inkml:channel name="Y" type="integer" min="-2.14748E9" max="2.14748E9" units="cm"/>
        </inkml:traceFormat>
        <inkml:channelProperties>
          <inkml:channelProperty channel="X" name="resolution" value="1000" units="1/cm"/>
          <inkml:channelProperty channel="Y" name="resolution" value="1000" units="1/cm"/>
        </inkml:channelProperties>
      </inkml:inkSource>
      <inkml:timestamp xml:id="ts0" timeString="2021-02-02T13:11:31.526"/>
    </inkml:context>
    <inkml:brush xml:id="br0">
      <inkml:brushProperty name="width" value="0.1" units="cm"/>
      <inkml:brushProperty name="height" value="0.1" units="cm"/>
      <inkml:brushProperty name="color" value="#FF0066"/>
      <inkml:brushProperty name="ignorePressure" value="1"/>
    </inkml:brush>
  </inkml:definitions>
  <inkml:trace contextRef="#ctx0" brushRef="#br0">0 1</inkml:trace>
</inkml:ink>
</file>

<file path=ppt/media/image1.png>
</file>

<file path=ppt/media/image2.jpg>
</file>

<file path=ppt/media/image3.jpeg>
</file>

<file path=ppt/media/image4.jp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Kopfzeilenplatzhalt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de-CH"/>
          </a:p>
        </p:txBody>
      </p:sp>
      <p:sp>
        <p:nvSpPr>
          <p:cNvPr id="3" name="Datumsplatzhalt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1474B5E6-55A9-40D8-9381-1767AC2977C4}" type="datetimeFigureOut">
              <a:rPr lang="de-CH" smtClean="0"/>
              <a:t>26.08.2025</a:t>
            </a:fld>
            <a:endParaRPr lang="de-CH"/>
          </a:p>
        </p:txBody>
      </p:sp>
      <p:sp>
        <p:nvSpPr>
          <p:cNvPr id="4" name="Folienbildplatzhalt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de-CH"/>
          </a:p>
        </p:txBody>
      </p:sp>
      <p:sp>
        <p:nvSpPr>
          <p:cNvPr id="5" name="Notizenplatzhalt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6" name="Fußzeilenplatzhalt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de-CH"/>
          </a:p>
        </p:txBody>
      </p:sp>
      <p:sp>
        <p:nvSpPr>
          <p:cNvPr id="7" name="Foliennummernplatzhalt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BFD2558-AF9E-4BEC-8C12-31485415BBB0}" type="slidenum">
              <a:rPr lang="de-CH" smtClean="0"/>
              <a:t>‹Nr.›</a:t>
            </a:fld>
            <a:endParaRPr lang="de-CH"/>
          </a:p>
        </p:txBody>
      </p:sp>
    </p:spTree>
    <p:extLst>
      <p:ext uri="{BB962C8B-B14F-4D97-AF65-F5344CB8AC3E}">
        <p14:creationId xmlns:p14="http://schemas.microsoft.com/office/powerpoint/2010/main" val="3512658691"/>
      </p:ext>
    </p:extLst>
  </p:cSld>
  <p:clrMap bg1="lt1" tx1="dk1" bg2="lt2" tx2="dk2" accent1="accent1" accent2="accent2" accent3="accent3" accent4="accent4" accent5="accent5" accent6="accent6" hlink="hlink" folHlink="folHlink"/>
  <p:hf dt="0"/>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DE" dirty="0"/>
          </a:p>
        </p:txBody>
      </p:sp>
      <p:sp>
        <p:nvSpPr>
          <p:cNvPr id="4" name="Kopfzeilenplatzhalter 3"/>
          <p:cNvSpPr>
            <a:spLocks noGrp="1"/>
          </p:cNvSpPr>
          <p:nvPr>
            <p:ph type="hdr" sz="quarter"/>
          </p:nvPr>
        </p:nvSpPr>
        <p:spPr/>
        <p:txBody>
          <a:bodyPr/>
          <a:lstStyle/>
          <a:p>
            <a:endParaRPr lang="de-CH"/>
          </a:p>
        </p:txBody>
      </p:sp>
      <p:sp>
        <p:nvSpPr>
          <p:cNvPr id="5" name="Fußzeilenplatzhalter 4"/>
          <p:cNvSpPr>
            <a:spLocks noGrp="1"/>
          </p:cNvSpPr>
          <p:nvPr>
            <p:ph type="ftr" sz="quarter" idx="4"/>
          </p:nvPr>
        </p:nvSpPr>
        <p:spPr/>
        <p:txBody>
          <a:bodyPr/>
          <a:lstStyle/>
          <a:p>
            <a:endParaRPr lang="de-CH"/>
          </a:p>
        </p:txBody>
      </p:sp>
      <p:sp>
        <p:nvSpPr>
          <p:cNvPr id="6" name="Foliennummernplatzhalter 5"/>
          <p:cNvSpPr>
            <a:spLocks noGrp="1"/>
          </p:cNvSpPr>
          <p:nvPr>
            <p:ph type="sldNum" sz="quarter" idx="5"/>
          </p:nvPr>
        </p:nvSpPr>
        <p:spPr/>
        <p:txBody>
          <a:bodyPr/>
          <a:lstStyle/>
          <a:p>
            <a:fld id="{DBFD2558-AF9E-4BEC-8C12-31485415BBB0}" type="slidenum">
              <a:rPr lang="de-CH" smtClean="0"/>
              <a:t>1</a:t>
            </a:fld>
            <a:endParaRPr lang="de-CH"/>
          </a:p>
        </p:txBody>
      </p:sp>
    </p:spTree>
    <p:extLst>
      <p:ext uri="{BB962C8B-B14F-4D97-AF65-F5344CB8AC3E}">
        <p14:creationId xmlns:p14="http://schemas.microsoft.com/office/powerpoint/2010/main" val="420904497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Folienbildplatzhalter 1"/>
          <p:cNvSpPr>
            <a:spLocks noGrp="1" noRot="1" noChangeAspect="1"/>
          </p:cNvSpPr>
          <p:nvPr>
            <p:ph type="sldImg"/>
          </p:nvPr>
        </p:nvSpPr>
        <p:spPr/>
      </p:sp>
      <p:sp>
        <p:nvSpPr>
          <p:cNvPr id="3" name="Notizenplatzhalter 2"/>
          <p:cNvSpPr>
            <a:spLocks noGrp="1"/>
          </p:cNvSpPr>
          <p:nvPr>
            <p:ph type="body" idx="1"/>
          </p:nvPr>
        </p:nvSpPr>
        <p:spPr/>
        <p:txBody>
          <a:bodyPr/>
          <a:lstStyle/>
          <a:p>
            <a:endParaRPr lang="de-CH" dirty="0"/>
          </a:p>
        </p:txBody>
      </p:sp>
      <p:sp>
        <p:nvSpPr>
          <p:cNvPr id="4" name="Kopfzeilenplatzhalter 3"/>
          <p:cNvSpPr>
            <a:spLocks noGrp="1"/>
          </p:cNvSpPr>
          <p:nvPr>
            <p:ph type="hdr" sz="quarter"/>
          </p:nvPr>
        </p:nvSpPr>
        <p:spPr/>
        <p:txBody>
          <a:bodyPr/>
          <a:lstStyle/>
          <a:p>
            <a:endParaRPr lang="de-CH"/>
          </a:p>
        </p:txBody>
      </p:sp>
      <p:sp>
        <p:nvSpPr>
          <p:cNvPr id="5" name="Fußzeilenplatzhalter 4"/>
          <p:cNvSpPr>
            <a:spLocks noGrp="1"/>
          </p:cNvSpPr>
          <p:nvPr>
            <p:ph type="ftr" sz="quarter" idx="4"/>
          </p:nvPr>
        </p:nvSpPr>
        <p:spPr/>
        <p:txBody>
          <a:bodyPr/>
          <a:lstStyle/>
          <a:p>
            <a:endParaRPr lang="de-CH"/>
          </a:p>
        </p:txBody>
      </p:sp>
      <p:sp>
        <p:nvSpPr>
          <p:cNvPr id="6" name="Foliennummernplatzhalter 5"/>
          <p:cNvSpPr>
            <a:spLocks noGrp="1"/>
          </p:cNvSpPr>
          <p:nvPr>
            <p:ph type="sldNum" sz="quarter" idx="5"/>
          </p:nvPr>
        </p:nvSpPr>
        <p:spPr/>
        <p:txBody>
          <a:bodyPr/>
          <a:lstStyle/>
          <a:p>
            <a:fld id="{DBFD2558-AF9E-4BEC-8C12-31485415BBB0}" type="slidenum">
              <a:rPr lang="de-CH" smtClean="0"/>
              <a:t>15</a:t>
            </a:fld>
            <a:endParaRPr lang="de-CH"/>
          </a:p>
        </p:txBody>
      </p:sp>
    </p:spTree>
    <p:extLst>
      <p:ext uri="{BB962C8B-B14F-4D97-AF65-F5344CB8AC3E}">
        <p14:creationId xmlns:p14="http://schemas.microsoft.com/office/powerpoint/2010/main" val="263412684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p:cSld name="Titel und Tex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3842ABE-39F8-450B-9705-5650621B1A54}"/>
              </a:ext>
            </a:extLst>
          </p:cNvPr>
          <p:cNvSpPr>
            <a:spLocks noGrp="1"/>
          </p:cNvSpPr>
          <p:nvPr>
            <p:ph type="title"/>
          </p:nvPr>
        </p:nvSpPr>
        <p:spPr>
          <a:xfrm>
            <a:off x="838200" y="560717"/>
            <a:ext cx="10515600" cy="1259847"/>
          </a:xfrm>
        </p:spPr>
        <p:txBody>
          <a:bodyPr/>
          <a:lstStyle/>
          <a:p>
            <a:r>
              <a:rPr lang="de-DE"/>
              <a:t>Mastertitelformat bearbeiten</a:t>
            </a:r>
            <a:endParaRPr lang="de-CH"/>
          </a:p>
        </p:txBody>
      </p:sp>
      <p:sp>
        <p:nvSpPr>
          <p:cNvPr id="3" name="Datumsplatzhalter 2">
            <a:extLst>
              <a:ext uri="{FF2B5EF4-FFF2-40B4-BE49-F238E27FC236}">
                <a16:creationId xmlns:a16="http://schemas.microsoft.com/office/drawing/2014/main" id="{9E5FEC9D-57C9-4AFD-BF81-3D031A59BF5C}"/>
              </a:ext>
            </a:extLst>
          </p:cNvPr>
          <p:cNvSpPr>
            <a:spLocks noGrp="1"/>
          </p:cNvSpPr>
          <p:nvPr>
            <p:ph type="dt" sz="half" idx="10"/>
          </p:nvPr>
        </p:nvSpPr>
        <p:spPr>
          <a:xfrm>
            <a:off x="838199" y="6356350"/>
            <a:ext cx="4114800" cy="365125"/>
          </a:xfrm>
          <a:prstGeom prst="rect">
            <a:avLst/>
          </a:prstGeom>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4" name="Fußzeilenplatzhalter 3">
            <a:extLst>
              <a:ext uri="{FF2B5EF4-FFF2-40B4-BE49-F238E27FC236}">
                <a16:creationId xmlns:a16="http://schemas.microsoft.com/office/drawing/2014/main" id="{CCC524B6-000F-4C03-823B-1691A244B15C}"/>
              </a:ext>
            </a:extLst>
          </p:cNvPr>
          <p:cNvSpPr>
            <a:spLocks noGrp="1"/>
          </p:cNvSpPr>
          <p:nvPr>
            <p:ph type="ftr" sz="quarter" idx="11"/>
          </p:nvPr>
        </p:nvSpPr>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
        <p:nvSpPr>
          <p:cNvPr id="5" name="Foliennummernplatzhalter 4">
            <a:extLst>
              <a:ext uri="{FF2B5EF4-FFF2-40B4-BE49-F238E27FC236}">
                <a16:creationId xmlns:a16="http://schemas.microsoft.com/office/drawing/2014/main" id="{E0684EEF-97B0-4C2E-B128-362C34EE6780}"/>
              </a:ext>
            </a:extLst>
          </p:cNvPr>
          <p:cNvSpPr>
            <a:spLocks noGrp="1"/>
          </p:cNvSpPr>
          <p:nvPr>
            <p:ph type="sldNum" sz="quarter" idx="12"/>
          </p:nvPr>
        </p:nvSpPr>
        <p:spPr/>
        <p:txBody>
          <a:bodyPr/>
          <a:lstStyle/>
          <a:p>
            <a:fld id="{EBAEE1EB-8B44-4728-A11F-54C2BBCC5F47}" type="slidenum">
              <a:rPr lang="de-CH" smtClean="0"/>
              <a:pPr/>
              <a:t>‹Nr.›</a:t>
            </a:fld>
            <a:endParaRPr lang="de-CH" dirty="0"/>
          </a:p>
        </p:txBody>
      </p:sp>
      <p:sp>
        <p:nvSpPr>
          <p:cNvPr id="7" name="Textplatzhalter 2">
            <a:extLst>
              <a:ext uri="{FF2B5EF4-FFF2-40B4-BE49-F238E27FC236}">
                <a16:creationId xmlns:a16="http://schemas.microsoft.com/office/drawing/2014/main" id="{A7DE12E3-0C09-4E5F-B3B4-6DE76526EF6E}"/>
              </a:ext>
            </a:extLst>
          </p:cNvPr>
          <p:cNvSpPr>
            <a:spLocks noGrp="1"/>
          </p:cNvSpPr>
          <p:nvPr>
            <p:ph idx="1"/>
          </p:nvPr>
        </p:nvSpPr>
        <p:spPr>
          <a:xfrm>
            <a:off x="838200" y="1825625"/>
            <a:ext cx="10515600" cy="4351338"/>
          </a:xfrm>
          <a:prstGeom prst="rect">
            <a:avLst/>
          </a:prstGeom>
        </p:spPr>
        <p:txBody>
          <a:bodyPr vert="horz" lIns="91440" tIns="45720" rIns="91440" bIns="45720" rtlCol="0">
            <a:normAutofit/>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de-CH" dirty="0"/>
          </a:p>
        </p:txBody>
      </p:sp>
    </p:spTree>
    <p:extLst>
      <p:ext uri="{BB962C8B-B14F-4D97-AF65-F5344CB8AC3E}">
        <p14:creationId xmlns:p14="http://schemas.microsoft.com/office/powerpoint/2010/main" val="427483290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picTx" preserve="1">
  <p:cSld name="Bild mit Über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335C01C-5BE3-4AA2-AEC7-545AA9E15932}"/>
              </a:ext>
            </a:extLst>
          </p:cNvPr>
          <p:cNvSpPr>
            <a:spLocks noGrp="1"/>
          </p:cNvSpPr>
          <p:nvPr>
            <p:ph type="title"/>
          </p:nvPr>
        </p:nvSpPr>
        <p:spPr>
          <a:xfrm>
            <a:off x="839788" y="457200"/>
            <a:ext cx="3932237" cy="1600200"/>
          </a:xfrm>
        </p:spPr>
        <p:txBody>
          <a:bodyPr anchor="b"/>
          <a:lstStyle>
            <a:lvl1pPr>
              <a:defRPr sz="3200"/>
            </a:lvl1pPr>
          </a:lstStyle>
          <a:p>
            <a:r>
              <a:rPr lang="de-DE"/>
              <a:t>Mastertitelformat bearbeiten</a:t>
            </a:r>
            <a:endParaRPr lang="de-CH"/>
          </a:p>
        </p:txBody>
      </p:sp>
      <p:sp>
        <p:nvSpPr>
          <p:cNvPr id="3" name="Bildplatzhalter 2">
            <a:extLst>
              <a:ext uri="{FF2B5EF4-FFF2-40B4-BE49-F238E27FC236}">
                <a16:creationId xmlns:a16="http://schemas.microsoft.com/office/drawing/2014/main" id="{E3E6239D-CE66-4133-901E-B7005B893345}"/>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de-DE"/>
              <a:t>Bild durch Klicken auf Symbol hinzufügen</a:t>
            </a:r>
            <a:endParaRPr lang="de-CH"/>
          </a:p>
        </p:txBody>
      </p:sp>
      <p:sp>
        <p:nvSpPr>
          <p:cNvPr id="4" name="Textplatzhalter 3">
            <a:extLst>
              <a:ext uri="{FF2B5EF4-FFF2-40B4-BE49-F238E27FC236}">
                <a16:creationId xmlns:a16="http://schemas.microsoft.com/office/drawing/2014/main" id="{DFCE043E-E711-4412-A1FE-FC4102F5F049}"/>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de-DE"/>
              <a:t>Mastertextformat bearbeiten</a:t>
            </a:r>
          </a:p>
        </p:txBody>
      </p:sp>
      <p:sp>
        <p:nvSpPr>
          <p:cNvPr id="8" name="Datumsplatzhalter 3">
            <a:extLst>
              <a:ext uri="{FF2B5EF4-FFF2-40B4-BE49-F238E27FC236}">
                <a16:creationId xmlns:a16="http://schemas.microsoft.com/office/drawing/2014/main" id="{2ABE889E-81B7-4809-BB5C-122FE67BFBC4}"/>
              </a:ext>
            </a:extLst>
          </p:cNvPr>
          <p:cNvSpPr>
            <a:spLocks noGrp="1"/>
          </p:cNvSpPr>
          <p:nvPr>
            <p:ph type="dt" sz="half" idx="10"/>
          </p:nvPr>
        </p:nvSpPr>
        <p:spPr>
          <a:xfrm>
            <a:off x="838199" y="635635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a:t>www.klv.ch / Download / Wirtschaft &amp; Politik aktuell</a:t>
            </a:r>
            <a:endParaRPr lang="de-CH" i="1" dirty="0"/>
          </a:p>
        </p:txBody>
      </p:sp>
      <p:sp>
        <p:nvSpPr>
          <p:cNvPr id="10" name="Foliennummernplatzhalter 5">
            <a:extLst>
              <a:ext uri="{FF2B5EF4-FFF2-40B4-BE49-F238E27FC236}">
                <a16:creationId xmlns:a16="http://schemas.microsoft.com/office/drawing/2014/main" id="{3E38C7C1-726E-4CC0-867D-EA313AF2907A}"/>
              </a:ext>
            </a:extLst>
          </p:cNvPr>
          <p:cNvSpPr>
            <a:spLocks noGrp="1"/>
          </p:cNvSpPr>
          <p:nvPr>
            <p:ph type="sldNum" sz="quarter" idx="4"/>
          </p:nvPr>
        </p:nvSpPr>
        <p:spPr>
          <a:xfrm>
            <a:off x="4390846" y="6366471"/>
            <a:ext cx="4114800"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11" name="Fußzeilenplatzhalter 3">
            <a:extLst>
              <a:ext uri="{FF2B5EF4-FFF2-40B4-BE49-F238E27FC236}">
                <a16:creationId xmlns:a16="http://schemas.microsoft.com/office/drawing/2014/main" id="{5C679EC6-F5F7-4DC3-A060-06303D639A49}"/>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2654150409"/>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Title and body" type="tx">
  <p:cSld name="Title and body">
    <p:spTree>
      <p:nvGrpSpPr>
        <p:cNvPr id="1" name="Shape 16"/>
        <p:cNvGrpSpPr/>
        <p:nvPr/>
      </p:nvGrpSpPr>
      <p:grpSpPr>
        <a:xfrm>
          <a:off x="0" y="0"/>
          <a:ext cx="0" cy="0"/>
          <a:chOff x="0" y="0"/>
          <a:chExt cx="0" cy="0"/>
        </a:xfrm>
      </p:grpSpPr>
      <p:sp>
        <p:nvSpPr>
          <p:cNvPr id="17" name="Google Shape;17;p4"/>
          <p:cNvSpPr txBox="1">
            <a:spLocks noGrp="1"/>
          </p:cNvSpPr>
          <p:nvPr>
            <p:ph type="title"/>
          </p:nvPr>
        </p:nvSpPr>
        <p:spPr>
          <a:xfrm>
            <a:off x="415600" y="593367"/>
            <a:ext cx="11360800" cy="763600"/>
          </a:xfrm>
          <a:prstGeom prst="rect">
            <a:avLst/>
          </a:prstGeom>
        </p:spPr>
        <p:txBody>
          <a:bodyPr spcFirstLastPara="1" wrap="square" lIns="91425" tIns="91425" rIns="91425" bIns="91425" anchor="t" anchorCtr="0">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a:r>
              <a:rPr lang="de-DE"/>
              <a:t>Mastertitelformat bearbeiten</a:t>
            </a:r>
            <a:endParaRPr/>
          </a:p>
        </p:txBody>
      </p:sp>
      <p:sp>
        <p:nvSpPr>
          <p:cNvPr id="18" name="Google Shape;18;p4"/>
          <p:cNvSpPr txBox="1">
            <a:spLocks noGrp="1"/>
          </p:cNvSpPr>
          <p:nvPr>
            <p:ph type="body" idx="1"/>
          </p:nvPr>
        </p:nvSpPr>
        <p:spPr>
          <a:xfrm>
            <a:off x="415600" y="1536633"/>
            <a:ext cx="11360800" cy="4555200"/>
          </a:xfrm>
          <a:prstGeom prst="rect">
            <a:avLst/>
          </a:prstGeom>
        </p:spPr>
        <p:txBody>
          <a:bodyPr spcFirstLastPara="1" wrap="square" lIns="91425" tIns="91425" rIns="91425" bIns="91425" anchor="t" anchorCtr="0">
            <a:normAutofit/>
          </a:bodyPr>
          <a:lstStyle>
            <a:lvl1pPr marL="609585" lvl="0" indent="-457189">
              <a:spcBef>
                <a:spcPts val="0"/>
              </a:spcBef>
              <a:spcAft>
                <a:spcPts val="0"/>
              </a:spcAft>
              <a:buSzPts val="1800"/>
              <a:buChar char="●"/>
              <a:defRPr/>
            </a:lvl1pPr>
            <a:lvl2pPr marL="1219170" lvl="1" indent="-423323">
              <a:spcBef>
                <a:spcPts val="0"/>
              </a:spcBef>
              <a:spcAft>
                <a:spcPts val="0"/>
              </a:spcAft>
              <a:buSzPts val="1400"/>
              <a:buChar char="○"/>
              <a:defRPr/>
            </a:lvl2pPr>
            <a:lvl3pPr marL="1828754" lvl="2" indent="-423323">
              <a:spcBef>
                <a:spcPts val="0"/>
              </a:spcBef>
              <a:spcAft>
                <a:spcPts val="0"/>
              </a:spcAft>
              <a:buSzPts val="1400"/>
              <a:buChar char="■"/>
              <a:defRPr/>
            </a:lvl3pPr>
            <a:lvl4pPr marL="2438339" lvl="3" indent="-423323">
              <a:spcBef>
                <a:spcPts val="0"/>
              </a:spcBef>
              <a:spcAft>
                <a:spcPts val="0"/>
              </a:spcAft>
              <a:buSzPts val="1400"/>
              <a:buChar char="●"/>
              <a:defRPr/>
            </a:lvl4pPr>
            <a:lvl5pPr marL="3047924" lvl="4" indent="-423323">
              <a:spcBef>
                <a:spcPts val="0"/>
              </a:spcBef>
              <a:spcAft>
                <a:spcPts val="0"/>
              </a:spcAft>
              <a:buSzPts val="1400"/>
              <a:buChar char="○"/>
              <a:defRPr/>
            </a:lvl5pPr>
            <a:lvl6pPr marL="3657509" lvl="5" indent="-423323">
              <a:spcBef>
                <a:spcPts val="0"/>
              </a:spcBef>
              <a:spcAft>
                <a:spcPts val="0"/>
              </a:spcAft>
              <a:buSzPts val="1400"/>
              <a:buChar char="■"/>
              <a:defRPr/>
            </a:lvl6pPr>
            <a:lvl7pPr marL="4267093" lvl="6" indent="-423323">
              <a:spcBef>
                <a:spcPts val="0"/>
              </a:spcBef>
              <a:spcAft>
                <a:spcPts val="0"/>
              </a:spcAft>
              <a:buSzPts val="1400"/>
              <a:buChar char="●"/>
              <a:defRPr/>
            </a:lvl7pPr>
            <a:lvl8pPr marL="4876678" lvl="7" indent="-423323">
              <a:spcBef>
                <a:spcPts val="0"/>
              </a:spcBef>
              <a:spcAft>
                <a:spcPts val="0"/>
              </a:spcAft>
              <a:buSzPts val="1400"/>
              <a:buChar char="○"/>
              <a:defRPr/>
            </a:lvl8pPr>
            <a:lvl9pPr marL="5486263" lvl="8" indent="-423323">
              <a:spcBef>
                <a:spcPts val="0"/>
              </a:spcBef>
              <a:spcAft>
                <a:spcPts val="0"/>
              </a:spcAft>
              <a:buSzPts val="1400"/>
              <a:buChar char="■"/>
              <a:defRPr/>
            </a:lvl9pPr>
          </a:lstStyle>
          <a:p>
            <a:pPr lvl="0"/>
            <a:r>
              <a:rPr lang="de-DE"/>
              <a:t>Mastertextformat bearbeiten</a:t>
            </a:r>
          </a:p>
        </p:txBody>
      </p:sp>
      <p:sp>
        <p:nvSpPr>
          <p:cNvPr id="19" name="Google Shape;19;p4"/>
          <p:cNvSpPr txBox="1">
            <a:spLocks noGrp="1"/>
          </p:cNvSpPr>
          <p:nvPr>
            <p:ph type="sldNum" idx="12"/>
          </p:nvPr>
        </p:nvSpPr>
        <p:spPr>
          <a:xfrm>
            <a:off x="11296611" y="6217623"/>
            <a:ext cx="731600" cy="5248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fld id="{EBAEE1EB-8B44-4728-A11F-54C2BBCC5F47}" type="slidenum">
              <a:rPr lang="de-CH" smtClean="0"/>
              <a:pPr/>
              <a:t>‹Nr.›</a:t>
            </a:fld>
            <a:endParaRPr lang="de-CH" dirty="0"/>
          </a:p>
        </p:txBody>
      </p:sp>
    </p:spTree>
    <p:extLst>
      <p:ext uri="{BB962C8B-B14F-4D97-AF65-F5344CB8AC3E}">
        <p14:creationId xmlns:p14="http://schemas.microsoft.com/office/powerpoint/2010/main" val="2641006364"/>
      </p:ext>
    </p:extLst>
  </p:cSld>
  <p:clrMapOvr>
    <a:masterClrMapping/>
  </p:clrMapOvr>
  <p:hf hdr="0"/>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userDrawn="1">
  <p:cSld name="1_Titel und Tex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3842ABE-39F8-450B-9705-5650621B1A54}"/>
              </a:ext>
            </a:extLst>
          </p:cNvPr>
          <p:cNvSpPr>
            <a:spLocks noGrp="1"/>
          </p:cNvSpPr>
          <p:nvPr>
            <p:ph type="title"/>
          </p:nvPr>
        </p:nvSpPr>
        <p:spPr>
          <a:xfrm>
            <a:off x="838200" y="560717"/>
            <a:ext cx="10515600" cy="1259847"/>
          </a:xfrm>
        </p:spPr>
        <p:txBody>
          <a:bodyPr/>
          <a:lstStyle/>
          <a:p>
            <a:r>
              <a:rPr lang="de-DE"/>
              <a:t>Mastertitelformat bearbeiten</a:t>
            </a:r>
            <a:endParaRPr lang="de-CH"/>
          </a:p>
        </p:txBody>
      </p:sp>
      <p:sp>
        <p:nvSpPr>
          <p:cNvPr id="3" name="Datumsplatzhalter 2">
            <a:extLst>
              <a:ext uri="{FF2B5EF4-FFF2-40B4-BE49-F238E27FC236}">
                <a16:creationId xmlns:a16="http://schemas.microsoft.com/office/drawing/2014/main" id="{9E5FEC9D-57C9-4AFD-BF81-3D031A59BF5C}"/>
              </a:ext>
            </a:extLst>
          </p:cNvPr>
          <p:cNvSpPr>
            <a:spLocks noGrp="1"/>
          </p:cNvSpPr>
          <p:nvPr>
            <p:ph type="dt" sz="half" idx="10"/>
          </p:nvPr>
        </p:nvSpPr>
        <p:spPr>
          <a:xfrm>
            <a:off x="838199" y="6356350"/>
            <a:ext cx="4114800" cy="365125"/>
          </a:xfrm>
          <a:prstGeom prst="rect">
            <a:avLst/>
          </a:prstGeom>
        </p:spPr>
        <p:txBody>
          <a:bodyPr/>
          <a:lstStyle/>
          <a:p>
            <a:r>
              <a:rPr lang="de-CH" i="1" dirty="0"/>
              <a:t>www.klv.ch / Download / Wirtschaft &amp; Politik aktuell</a:t>
            </a:r>
          </a:p>
        </p:txBody>
      </p:sp>
      <p:sp>
        <p:nvSpPr>
          <p:cNvPr id="4" name="Fußzeilenplatzhalter 3">
            <a:extLst>
              <a:ext uri="{FF2B5EF4-FFF2-40B4-BE49-F238E27FC236}">
                <a16:creationId xmlns:a16="http://schemas.microsoft.com/office/drawing/2014/main" id="{CCC524B6-000F-4C03-823B-1691A244B15C}"/>
              </a:ext>
            </a:extLst>
          </p:cNvPr>
          <p:cNvSpPr>
            <a:spLocks noGrp="1"/>
          </p:cNvSpPr>
          <p:nvPr>
            <p:ph type="ftr" sz="quarter" idx="11"/>
          </p:nvPr>
        </p:nvSpPr>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
        <p:nvSpPr>
          <p:cNvPr id="5" name="Foliennummernplatzhalter 4">
            <a:extLst>
              <a:ext uri="{FF2B5EF4-FFF2-40B4-BE49-F238E27FC236}">
                <a16:creationId xmlns:a16="http://schemas.microsoft.com/office/drawing/2014/main" id="{E0684EEF-97B0-4C2E-B128-362C34EE6780}"/>
              </a:ext>
            </a:extLst>
          </p:cNvPr>
          <p:cNvSpPr>
            <a:spLocks noGrp="1"/>
          </p:cNvSpPr>
          <p:nvPr>
            <p:ph type="sldNum" sz="quarter" idx="12"/>
          </p:nvPr>
        </p:nvSpPr>
        <p:spPr/>
        <p:txBody>
          <a:bodyPr/>
          <a:lstStyle/>
          <a:p>
            <a:fld id="{EBAEE1EB-8B44-4728-A11F-54C2BBCC5F47}" type="slidenum">
              <a:rPr lang="de-CH" smtClean="0"/>
              <a:pPr/>
              <a:t>‹Nr.›</a:t>
            </a:fld>
            <a:endParaRPr lang="de-CH" dirty="0"/>
          </a:p>
        </p:txBody>
      </p:sp>
      <p:sp>
        <p:nvSpPr>
          <p:cNvPr id="7" name="Textplatzhalter 2">
            <a:extLst>
              <a:ext uri="{FF2B5EF4-FFF2-40B4-BE49-F238E27FC236}">
                <a16:creationId xmlns:a16="http://schemas.microsoft.com/office/drawing/2014/main" id="{A7DE12E3-0C09-4E5F-B3B4-6DE76526EF6E}"/>
              </a:ext>
            </a:extLst>
          </p:cNvPr>
          <p:cNvSpPr>
            <a:spLocks noGrp="1"/>
          </p:cNvSpPr>
          <p:nvPr>
            <p:ph idx="1"/>
          </p:nvPr>
        </p:nvSpPr>
        <p:spPr>
          <a:xfrm>
            <a:off x="838200" y="1825625"/>
            <a:ext cx="10515600" cy="4351338"/>
          </a:xfrm>
          <a:prstGeom prst="rect">
            <a:avLst/>
          </a:prstGeom>
        </p:spPr>
        <p:txBody>
          <a:bodyPr vert="horz" lIns="91440" tIns="45720" rIns="91440" bIns="45720" rtlCol="0">
            <a:normAutofit/>
          </a:bodyPr>
          <a:lstStyle/>
          <a:p>
            <a:pPr lvl="0"/>
            <a:r>
              <a:rPr lang="de-DE" dirty="0"/>
              <a:t>Mastertextformat bearbeiten</a:t>
            </a:r>
          </a:p>
          <a:p>
            <a:pPr lvl="1"/>
            <a:r>
              <a:rPr lang="de-DE" dirty="0"/>
              <a:t>Zweite Ebene</a:t>
            </a:r>
          </a:p>
          <a:p>
            <a:pPr lvl="2"/>
            <a:r>
              <a:rPr lang="de-DE" dirty="0"/>
              <a:t>Dritte Ebene</a:t>
            </a:r>
          </a:p>
          <a:p>
            <a:pPr lvl="3"/>
            <a:r>
              <a:rPr lang="de-DE" dirty="0"/>
              <a:t>Vierte Ebene</a:t>
            </a:r>
          </a:p>
          <a:p>
            <a:pPr lvl="4"/>
            <a:r>
              <a:rPr lang="de-DE" dirty="0"/>
              <a:t>Fünfte Ebene</a:t>
            </a:r>
            <a:endParaRPr lang="de-CH" dirty="0"/>
          </a:p>
        </p:txBody>
      </p:sp>
    </p:spTree>
    <p:extLst>
      <p:ext uri="{BB962C8B-B14F-4D97-AF65-F5344CB8AC3E}">
        <p14:creationId xmlns:p14="http://schemas.microsoft.com/office/powerpoint/2010/main" val="4262006581"/>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userDrawn="1">
  <p:cSld name="1_nur Text">
    <p:spTree>
      <p:nvGrpSpPr>
        <p:cNvPr id="1" name=""/>
        <p:cNvGrpSpPr/>
        <p:nvPr/>
      </p:nvGrpSpPr>
      <p:grpSpPr>
        <a:xfrm>
          <a:off x="0" y="0"/>
          <a:ext cx="0" cy="0"/>
          <a:chOff x="0" y="0"/>
          <a:chExt cx="0" cy="0"/>
        </a:xfrm>
      </p:grpSpPr>
      <p:sp>
        <p:nvSpPr>
          <p:cNvPr id="3" name="Inhaltsplatzhalter 2">
            <a:extLst>
              <a:ext uri="{FF2B5EF4-FFF2-40B4-BE49-F238E27FC236}">
                <a16:creationId xmlns:a16="http://schemas.microsoft.com/office/drawing/2014/main" id="{B25EC00C-3BFB-4CE9-BA28-D94F0F64C8CD}"/>
              </a:ext>
            </a:extLst>
          </p:cNvPr>
          <p:cNvSpPr>
            <a:spLocks noGrp="1"/>
          </p:cNvSpPr>
          <p:nvPr>
            <p:ph idx="1"/>
          </p:nvPr>
        </p:nvSpPr>
        <p:spPr>
          <a:xfrm>
            <a:off x="838200" y="1825625"/>
            <a:ext cx="10515600" cy="4351338"/>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7" name="Datumsplatzhalter 3">
            <a:extLst>
              <a:ext uri="{FF2B5EF4-FFF2-40B4-BE49-F238E27FC236}">
                <a16:creationId xmlns:a16="http://schemas.microsoft.com/office/drawing/2014/main" id="{08B6C060-27CE-4BAC-89EB-BC6A32B30BEF}"/>
              </a:ext>
            </a:extLst>
          </p:cNvPr>
          <p:cNvSpPr>
            <a:spLocks noGrp="1"/>
          </p:cNvSpPr>
          <p:nvPr>
            <p:ph type="dt" sz="half" idx="2"/>
          </p:nvPr>
        </p:nvSpPr>
        <p:spPr>
          <a:xfrm>
            <a:off x="838199" y="635635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a:t>www.klv.ch / Download / Wirtschaft &amp; Politik aktuell</a:t>
            </a:r>
            <a:endParaRPr lang="de-CH" i="1" dirty="0"/>
          </a:p>
        </p:txBody>
      </p:sp>
      <p:sp>
        <p:nvSpPr>
          <p:cNvPr id="9" name="Foliennummernplatzhalter 5">
            <a:extLst>
              <a:ext uri="{FF2B5EF4-FFF2-40B4-BE49-F238E27FC236}">
                <a16:creationId xmlns:a16="http://schemas.microsoft.com/office/drawing/2014/main" id="{F716F3CD-6E49-4653-8837-17925A29C1B1}"/>
              </a:ext>
            </a:extLst>
          </p:cNvPr>
          <p:cNvSpPr>
            <a:spLocks noGrp="1"/>
          </p:cNvSpPr>
          <p:nvPr>
            <p:ph type="sldNum" sz="quarter" idx="4"/>
          </p:nvPr>
        </p:nvSpPr>
        <p:spPr>
          <a:xfrm>
            <a:off x="4390846" y="6366471"/>
            <a:ext cx="4114800"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6" name="Fußzeilenplatzhalter 3">
            <a:extLst>
              <a:ext uri="{FF2B5EF4-FFF2-40B4-BE49-F238E27FC236}">
                <a16:creationId xmlns:a16="http://schemas.microsoft.com/office/drawing/2014/main" id="{EFEF2893-C0A4-493F-961D-75DC6875F014}"/>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2808898472"/>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p:cSld name="nur Text">
    <p:spTree>
      <p:nvGrpSpPr>
        <p:cNvPr id="1" name=""/>
        <p:cNvGrpSpPr/>
        <p:nvPr/>
      </p:nvGrpSpPr>
      <p:grpSpPr>
        <a:xfrm>
          <a:off x="0" y="0"/>
          <a:ext cx="0" cy="0"/>
          <a:chOff x="0" y="0"/>
          <a:chExt cx="0" cy="0"/>
        </a:xfrm>
      </p:grpSpPr>
      <p:sp>
        <p:nvSpPr>
          <p:cNvPr id="3" name="Inhaltsplatzhalter 2">
            <a:extLst>
              <a:ext uri="{FF2B5EF4-FFF2-40B4-BE49-F238E27FC236}">
                <a16:creationId xmlns:a16="http://schemas.microsoft.com/office/drawing/2014/main" id="{B25EC00C-3BFB-4CE9-BA28-D94F0F64C8CD}"/>
              </a:ext>
            </a:extLst>
          </p:cNvPr>
          <p:cNvSpPr>
            <a:spLocks noGrp="1"/>
          </p:cNvSpPr>
          <p:nvPr>
            <p:ph idx="1"/>
          </p:nvPr>
        </p:nvSpPr>
        <p:spPr>
          <a:xfrm>
            <a:off x="838200" y="1825625"/>
            <a:ext cx="10515600" cy="4351338"/>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7" name="Datumsplatzhalter 3">
            <a:extLst>
              <a:ext uri="{FF2B5EF4-FFF2-40B4-BE49-F238E27FC236}">
                <a16:creationId xmlns:a16="http://schemas.microsoft.com/office/drawing/2014/main" id="{08B6C060-27CE-4BAC-89EB-BC6A32B30BEF}"/>
              </a:ext>
            </a:extLst>
          </p:cNvPr>
          <p:cNvSpPr>
            <a:spLocks noGrp="1"/>
          </p:cNvSpPr>
          <p:nvPr>
            <p:ph type="dt" sz="half" idx="2"/>
          </p:nvPr>
        </p:nvSpPr>
        <p:spPr>
          <a:xfrm>
            <a:off x="838199" y="635635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dirty="0"/>
              <a:t>www.klv.ch / Download / Wirtschaft &amp; Politik aktuell</a:t>
            </a:r>
          </a:p>
        </p:txBody>
      </p:sp>
      <p:sp>
        <p:nvSpPr>
          <p:cNvPr id="9" name="Foliennummernplatzhalter 5">
            <a:extLst>
              <a:ext uri="{FF2B5EF4-FFF2-40B4-BE49-F238E27FC236}">
                <a16:creationId xmlns:a16="http://schemas.microsoft.com/office/drawing/2014/main" id="{F716F3CD-6E49-4653-8837-17925A29C1B1}"/>
              </a:ext>
            </a:extLst>
          </p:cNvPr>
          <p:cNvSpPr>
            <a:spLocks noGrp="1"/>
          </p:cNvSpPr>
          <p:nvPr>
            <p:ph type="sldNum" sz="quarter" idx="4"/>
          </p:nvPr>
        </p:nvSpPr>
        <p:spPr>
          <a:xfrm>
            <a:off x="4390846" y="6366471"/>
            <a:ext cx="4114800"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6" name="Fußzeilenplatzhalter 3">
            <a:extLst>
              <a:ext uri="{FF2B5EF4-FFF2-40B4-BE49-F238E27FC236}">
                <a16:creationId xmlns:a16="http://schemas.microsoft.com/office/drawing/2014/main" id="{EFEF2893-C0A4-493F-961D-75DC6875F014}"/>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1649373156"/>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itle" preserve="1">
  <p:cSld name="Titelfoli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5C0409EA-59FF-4700-A477-CBE1E81551D8}"/>
              </a:ext>
            </a:extLst>
          </p:cNvPr>
          <p:cNvSpPr>
            <a:spLocks noGrp="1"/>
          </p:cNvSpPr>
          <p:nvPr>
            <p:ph type="ctrTitle"/>
          </p:nvPr>
        </p:nvSpPr>
        <p:spPr>
          <a:xfrm>
            <a:off x="1524000" y="1122363"/>
            <a:ext cx="9144000" cy="2387600"/>
          </a:xfrm>
        </p:spPr>
        <p:txBody>
          <a:bodyPr anchor="b"/>
          <a:lstStyle>
            <a:lvl1pPr algn="ctr">
              <a:defRPr sz="6000"/>
            </a:lvl1pPr>
          </a:lstStyle>
          <a:p>
            <a:r>
              <a:rPr lang="de-DE"/>
              <a:t>Mastertitelformat bearbeiten</a:t>
            </a:r>
            <a:endParaRPr lang="de-CH" dirty="0"/>
          </a:p>
        </p:txBody>
      </p:sp>
      <p:sp>
        <p:nvSpPr>
          <p:cNvPr id="3" name="Untertitel 2">
            <a:extLst>
              <a:ext uri="{FF2B5EF4-FFF2-40B4-BE49-F238E27FC236}">
                <a16:creationId xmlns:a16="http://schemas.microsoft.com/office/drawing/2014/main" id="{01520FE7-F33F-44DE-A395-2DB6CE854A59}"/>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de-DE"/>
              <a:t>Master-Untertitelformat bearbeiten</a:t>
            </a:r>
            <a:endParaRPr lang="de-CH" dirty="0"/>
          </a:p>
        </p:txBody>
      </p:sp>
      <p:sp>
        <p:nvSpPr>
          <p:cNvPr id="7" name="Datumsplatzhalter 3">
            <a:extLst>
              <a:ext uri="{FF2B5EF4-FFF2-40B4-BE49-F238E27FC236}">
                <a16:creationId xmlns:a16="http://schemas.microsoft.com/office/drawing/2014/main" id="{C6BFB7FC-DC2D-4800-AB88-132C782B435F}"/>
              </a:ext>
            </a:extLst>
          </p:cNvPr>
          <p:cNvSpPr>
            <a:spLocks noGrp="1"/>
          </p:cNvSpPr>
          <p:nvPr>
            <p:ph type="dt" sz="half" idx="2"/>
          </p:nvPr>
        </p:nvSpPr>
        <p:spPr>
          <a:xfrm>
            <a:off x="838199" y="636647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dirty="0"/>
              <a:t>www.klv.ch / Download / Wirtschaft &amp; Politik aktuell</a:t>
            </a:r>
          </a:p>
        </p:txBody>
      </p:sp>
      <p:sp>
        <p:nvSpPr>
          <p:cNvPr id="9" name="Foliennummernplatzhalter 5">
            <a:extLst>
              <a:ext uri="{FF2B5EF4-FFF2-40B4-BE49-F238E27FC236}">
                <a16:creationId xmlns:a16="http://schemas.microsoft.com/office/drawing/2014/main" id="{52F8466D-0934-4560-8D54-22A85ADD0FB3}"/>
              </a:ext>
            </a:extLst>
          </p:cNvPr>
          <p:cNvSpPr>
            <a:spLocks noGrp="1"/>
          </p:cNvSpPr>
          <p:nvPr>
            <p:ph type="sldNum" sz="quarter" idx="4"/>
          </p:nvPr>
        </p:nvSpPr>
        <p:spPr>
          <a:xfrm>
            <a:off x="4727274" y="6366471"/>
            <a:ext cx="2586568"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10" name="Fußzeilenplatzhalter 3">
            <a:extLst>
              <a:ext uri="{FF2B5EF4-FFF2-40B4-BE49-F238E27FC236}">
                <a16:creationId xmlns:a16="http://schemas.microsoft.com/office/drawing/2014/main" id="{261ED9D3-2505-461B-875E-A76A4BEC1099}"/>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125348887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secHead" preserve="1">
  <p:cSld name="Abschnitts-&#10;über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1E1536B-A264-40AF-8268-7C6996B53478}"/>
              </a:ext>
            </a:extLst>
          </p:cNvPr>
          <p:cNvSpPr>
            <a:spLocks noGrp="1"/>
          </p:cNvSpPr>
          <p:nvPr>
            <p:ph type="title"/>
          </p:nvPr>
        </p:nvSpPr>
        <p:spPr>
          <a:xfrm>
            <a:off x="831850" y="1709738"/>
            <a:ext cx="10515600" cy="2852737"/>
          </a:xfrm>
        </p:spPr>
        <p:txBody>
          <a:bodyPr anchor="b"/>
          <a:lstStyle>
            <a:lvl1pPr>
              <a:defRPr sz="6000"/>
            </a:lvl1pPr>
          </a:lstStyle>
          <a:p>
            <a:r>
              <a:rPr lang="de-DE"/>
              <a:t>Mastertitelformat bearbeiten</a:t>
            </a:r>
            <a:endParaRPr lang="de-CH"/>
          </a:p>
        </p:txBody>
      </p:sp>
      <p:sp>
        <p:nvSpPr>
          <p:cNvPr id="3" name="Textplatzhalter 2">
            <a:extLst>
              <a:ext uri="{FF2B5EF4-FFF2-40B4-BE49-F238E27FC236}">
                <a16:creationId xmlns:a16="http://schemas.microsoft.com/office/drawing/2014/main" id="{91135CE2-613E-4BB4-9A11-66F6D77C7EAF}"/>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de-DE"/>
              <a:t>Mastertextformat bearbeiten</a:t>
            </a:r>
          </a:p>
        </p:txBody>
      </p:sp>
      <p:sp>
        <p:nvSpPr>
          <p:cNvPr id="7" name="Datumsplatzhalter 3">
            <a:extLst>
              <a:ext uri="{FF2B5EF4-FFF2-40B4-BE49-F238E27FC236}">
                <a16:creationId xmlns:a16="http://schemas.microsoft.com/office/drawing/2014/main" id="{E6FA9155-717D-4E5E-96BC-095FA341614A}"/>
              </a:ext>
            </a:extLst>
          </p:cNvPr>
          <p:cNvSpPr>
            <a:spLocks noGrp="1"/>
          </p:cNvSpPr>
          <p:nvPr>
            <p:ph type="dt" sz="half" idx="2"/>
          </p:nvPr>
        </p:nvSpPr>
        <p:spPr>
          <a:xfrm>
            <a:off x="838199" y="635635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a:t>www.klv.ch / Download / Wirtschaft &amp; Politik aktuell</a:t>
            </a:r>
            <a:endParaRPr lang="de-CH" i="1" dirty="0"/>
          </a:p>
        </p:txBody>
      </p:sp>
      <p:sp>
        <p:nvSpPr>
          <p:cNvPr id="9" name="Foliennummernplatzhalter 5">
            <a:extLst>
              <a:ext uri="{FF2B5EF4-FFF2-40B4-BE49-F238E27FC236}">
                <a16:creationId xmlns:a16="http://schemas.microsoft.com/office/drawing/2014/main" id="{0C528EBF-A5E7-45BC-B4DE-81D248A59809}"/>
              </a:ext>
            </a:extLst>
          </p:cNvPr>
          <p:cNvSpPr>
            <a:spLocks noGrp="1"/>
          </p:cNvSpPr>
          <p:nvPr>
            <p:ph type="sldNum" sz="quarter" idx="4"/>
          </p:nvPr>
        </p:nvSpPr>
        <p:spPr>
          <a:xfrm>
            <a:off x="4390846" y="6366471"/>
            <a:ext cx="4114800"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10" name="Fußzeilenplatzhalter 3">
            <a:extLst>
              <a:ext uri="{FF2B5EF4-FFF2-40B4-BE49-F238E27FC236}">
                <a16:creationId xmlns:a16="http://schemas.microsoft.com/office/drawing/2014/main" id="{9232BA95-965C-4D10-9CA8-2505E342B1F6}"/>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333601046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Obj" preserve="1">
  <p:cSld name="Zwei Inhalt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C5012930-CC9A-49B9-A8A9-76CC4A9A1DB2}"/>
              </a:ext>
            </a:extLst>
          </p:cNvPr>
          <p:cNvSpPr>
            <a:spLocks noGrp="1"/>
          </p:cNvSpPr>
          <p:nvPr>
            <p:ph type="title"/>
          </p:nvPr>
        </p:nvSpPr>
        <p:spPr/>
        <p:txBody>
          <a:bodyPr/>
          <a:lstStyle/>
          <a:p>
            <a:r>
              <a:rPr lang="de-DE"/>
              <a:t>Mastertitelformat bearbeiten</a:t>
            </a:r>
            <a:endParaRPr lang="de-CH"/>
          </a:p>
        </p:txBody>
      </p:sp>
      <p:sp>
        <p:nvSpPr>
          <p:cNvPr id="3" name="Inhaltsplatzhalter 2">
            <a:extLst>
              <a:ext uri="{FF2B5EF4-FFF2-40B4-BE49-F238E27FC236}">
                <a16:creationId xmlns:a16="http://schemas.microsoft.com/office/drawing/2014/main" id="{75526840-8B94-46C9-811B-3FD8A0634A6E}"/>
              </a:ext>
            </a:extLst>
          </p:cNvPr>
          <p:cNvSpPr>
            <a:spLocks noGrp="1"/>
          </p:cNvSpPr>
          <p:nvPr>
            <p:ph sz="half" idx="1"/>
          </p:nvPr>
        </p:nvSpPr>
        <p:spPr>
          <a:xfrm>
            <a:off x="838200" y="1825625"/>
            <a:ext cx="5181600" cy="4351338"/>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Inhaltsplatzhalter 3">
            <a:extLst>
              <a:ext uri="{FF2B5EF4-FFF2-40B4-BE49-F238E27FC236}">
                <a16:creationId xmlns:a16="http://schemas.microsoft.com/office/drawing/2014/main" id="{C3D6A3D3-D186-4AF7-90E8-D8193D6B4DFC}"/>
              </a:ext>
            </a:extLst>
          </p:cNvPr>
          <p:cNvSpPr>
            <a:spLocks noGrp="1"/>
          </p:cNvSpPr>
          <p:nvPr>
            <p:ph sz="half" idx="2"/>
          </p:nvPr>
        </p:nvSpPr>
        <p:spPr>
          <a:xfrm>
            <a:off x="6172200" y="1825625"/>
            <a:ext cx="5181600" cy="4351338"/>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8" name="Datumsplatzhalter 3">
            <a:extLst>
              <a:ext uri="{FF2B5EF4-FFF2-40B4-BE49-F238E27FC236}">
                <a16:creationId xmlns:a16="http://schemas.microsoft.com/office/drawing/2014/main" id="{994F28D8-1E1B-461E-8F35-AD48C7E4F37C}"/>
              </a:ext>
            </a:extLst>
          </p:cNvPr>
          <p:cNvSpPr>
            <a:spLocks noGrp="1"/>
          </p:cNvSpPr>
          <p:nvPr>
            <p:ph type="dt" sz="half" idx="10"/>
          </p:nvPr>
        </p:nvSpPr>
        <p:spPr>
          <a:xfrm>
            <a:off x="838199" y="635635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a:t>www.klv.ch / Download / Wirtschaft &amp; Politik aktuell</a:t>
            </a:r>
            <a:endParaRPr lang="de-CH" i="1" dirty="0"/>
          </a:p>
        </p:txBody>
      </p:sp>
      <p:sp>
        <p:nvSpPr>
          <p:cNvPr id="10" name="Foliennummernplatzhalter 5">
            <a:extLst>
              <a:ext uri="{FF2B5EF4-FFF2-40B4-BE49-F238E27FC236}">
                <a16:creationId xmlns:a16="http://schemas.microsoft.com/office/drawing/2014/main" id="{8C15B8FA-1A9E-43B9-8B6E-00E70D9BD351}"/>
              </a:ext>
            </a:extLst>
          </p:cNvPr>
          <p:cNvSpPr>
            <a:spLocks noGrp="1"/>
          </p:cNvSpPr>
          <p:nvPr>
            <p:ph type="sldNum" sz="quarter" idx="4"/>
          </p:nvPr>
        </p:nvSpPr>
        <p:spPr>
          <a:xfrm>
            <a:off x="4390846" y="6366471"/>
            <a:ext cx="4114800"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11" name="Fußzeilenplatzhalter 3">
            <a:extLst>
              <a:ext uri="{FF2B5EF4-FFF2-40B4-BE49-F238E27FC236}">
                <a16:creationId xmlns:a16="http://schemas.microsoft.com/office/drawing/2014/main" id="{929DD22F-7B05-4319-AAAF-2A58B89AF808}"/>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345012385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woTxTwoObj" preserve="1">
  <p:cSld name="Vergleich">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B41F63E-DCE8-4A72-B947-A78C5A5D1678}"/>
              </a:ext>
            </a:extLst>
          </p:cNvPr>
          <p:cNvSpPr>
            <a:spLocks noGrp="1"/>
          </p:cNvSpPr>
          <p:nvPr>
            <p:ph type="title"/>
          </p:nvPr>
        </p:nvSpPr>
        <p:spPr>
          <a:xfrm>
            <a:off x="839788" y="365125"/>
            <a:ext cx="10515600" cy="1325563"/>
          </a:xfrm>
        </p:spPr>
        <p:txBody>
          <a:bodyPr/>
          <a:lstStyle/>
          <a:p>
            <a:r>
              <a:rPr lang="de-DE"/>
              <a:t>Mastertitelformat bearbeiten</a:t>
            </a:r>
            <a:endParaRPr lang="de-CH" dirty="0"/>
          </a:p>
        </p:txBody>
      </p:sp>
      <p:sp>
        <p:nvSpPr>
          <p:cNvPr id="3" name="Textplatzhalter 2">
            <a:extLst>
              <a:ext uri="{FF2B5EF4-FFF2-40B4-BE49-F238E27FC236}">
                <a16:creationId xmlns:a16="http://schemas.microsoft.com/office/drawing/2014/main" id="{273A2F65-3429-4FC4-AE42-2FAC43B751FA}"/>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Mastertextformat bearbeiten</a:t>
            </a:r>
          </a:p>
        </p:txBody>
      </p:sp>
      <p:sp>
        <p:nvSpPr>
          <p:cNvPr id="4" name="Inhaltsplatzhalter 3">
            <a:extLst>
              <a:ext uri="{FF2B5EF4-FFF2-40B4-BE49-F238E27FC236}">
                <a16:creationId xmlns:a16="http://schemas.microsoft.com/office/drawing/2014/main" id="{D86836EE-50DB-415B-B588-D6B53AF86060}"/>
              </a:ext>
            </a:extLst>
          </p:cNvPr>
          <p:cNvSpPr>
            <a:spLocks noGrp="1"/>
          </p:cNvSpPr>
          <p:nvPr>
            <p:ph sz="half" idx="2"/>
          </p:nvPr>
        </p:nvSpPr>
        <p:spPr>
          <a:xfrm>
            <a:off x="839788" y="2505075"/>
            <a:ext cx="5157787" cy="3684588"/>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5" name="Textplatzhalter 4">
            <a:extLst>
              <a:ext uri="{FF2B5EF4-FFF2-40B4-BE49-F238E27FC236}">
                <a16:creationId xmlns:a16="http://schemas.microsoft.com/office/drawing/2014/main" id="{42119EE9-1C3F-4F8C-AEDC-2A30343768B0}"/>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de-DE"/>
              <a:t>Mastertextformat bearbeiten</a:t>
            </a:r>
          </a:p>
        </p:txBody>
      </p:sp>
      <p:sp>
        <p:nvSpPr>
          <p:cNvPr id="6" name="Inhaltsplatzhalter 5">
            <a:extLst>
              <a:ext uri="{FF2B5EF4-FFF2-40B4-BE49-F238E27FC236}">
                <a16:creationId xmlns:a16="http://schemas.microsoft.com/office/drawing/2014/main" id="{57A1FC1B-5A9B-4491-88E9-508F2BC9344B}"/>
              </a:ext>
            </a:extLst>
          </p:cNvPr>
          <p:cNvSpPr>
            <a:spLocks noGrp="1"/>
          </p:cNvSpPr>
          <p:nvPr>
            <p:ph sz="quarter" idx="4"/>
          </p:nvPr>
        </p:nvSpPr>
        <p:spPr>
          <a:xfrm>
            <a:off x="6169024" y="2546749"/>
            <a:ext cx="5183188" cy="3684588"/>
          </a:xfrm>
        </p:spPr>
        <p:txBody>
          <a:body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10" name="Datumsplatzhalter 3">
            <a:extLst>
              <a:ext uri="{FF2B5EF4-FFF2-40B4-BE49-F238E27FC236}">
                <a16:creationId xmlns:a16="http://schemas.microsoft.com/office/drawing/2014/main" id="{78968696-B458-4FBD-9D43-63EF33C7E97B}"/>
              </a:ext>
            </a:extLst>
          </p:cNvPr>
          <p:cNvSpPr>
            <a:spLocks noGrp="1"/>
          </p:cNvSpPr>
          <p:nvPr>
            <p:ph type="dt" sz="half" idx="10"/>
          </p:nvPr>
        </p:nvSpPr>
        <p:spPr>
          <a:xfrm>
            <a:off x="838199" y="635635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a:t>www.klv.ch / Download / Wirtschaft &amp; Politik aktuell</a:t>
            </a:r>
            <a:endParaRPr lang="de-CH" i="1" dirty="0"/>
          </a:p>
        </p:txBody>
      </p:sp>
      <p:sp>
        <p:nvSpPr>
          <p:cNvPr id="12" name="Foliennummernplatzhalter 5">
            <a:extLst>
              <a:ext uri="{FF2B5EF4-FFF2-40B4-BE49-F238E27FC236}">
                <a16:creationId xmlns:a16="http://schemas.microsoft.com/office/drawing/2014/main" id="{892B6188-A5C3-436A-8DFD-7FDDEE80C1AB}"/>
              </a:ext>
            </a:extLst>
          </p:cNvPr>
          <p:cNvSpPr>
            <a:spLocks noGrp="1"/>
          </p:cNvSpPr>
          <p:nvPr>
            <p:ph type="sldNum" sz="quarter" idx="12"/>
          </p:nvPr>
        </p:nvSpPr>
        <p:spPr>
          <a:xfrm>
            <a:off x="4390846" y="6366471"/>
            <a:ext cx="4114800"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13" name="Fußzeilenplatzhalter 3">
            <a:extLst>
              <a:ext uri="{FF2B5EF4-FFF2-40B4-BE49-F238E27FC236}">
                <a16:creationId xmlns:a16="http://schemas.microsoft.com/office/drawing/2014/main" id="{E13E336E-89B7-4F0D-AE63-B2B2A4932271}"/>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195682233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titleOnly" preserve="1">
  <p:cSld name="Nur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A5A6C18E-3AC2-4EA5-828E-8E8B1930D2F6}"/>
              </a:ext>
            </a:extLst>
          </p:cNvPr>
          <p:cNvSpPr>
            <a:spLocks noGrp="1"/>
          </p:cNvSpPr>
          <p:nvPr>
            <p:ph type="title"/>
          </p:nvPr>
        </p:nvSpPr>
        <p:spPr/>
        <p:txBody>
          <a:bodyPr/>
          <a:lstStyle/>
          <a:p>
            <a:r>
              <a:rPr lang="de-DE"/>
              <a:t>Mastertitelformat bearbeiten</a:t>
            </a:r>
            <a:endParaRPr lang="de-CH"/>
          </a:p>
        </p:txBody>
      </p:sp>
      <p:sp>
        <p:nvSpPr>
          <p:cNvPr id="6" name="Datumsplatzhalter 3">
            <a:extLst>
              <a:ext uri="{FF2B5EF4-FFF2-40B4-BE49-F238E27FC236}">
                <a16:creationId xmlns:a16="http://schemas.microsoft.com/office/drawing/2014/main" id="{4E07D317-AF4D-49A8-92AF-77B995C219FB}"/>
              </a:ext>
            </a:extLst>
          </p:cNvPr>
          <p:cNvSpPr>
            <a:spLocks noGrp="1"/>
          </p:cNvSpPr>
          <p:nvPr>
            <p:ph type="dt" sz="half" idx="2"/>
          </p:nvPr>
        </p:nvSpPr>
        <p:spPr>
          <a:xfrm>
            <a:off x="838199" y="635635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a:t>www.klv.ch / Download / Wirtschaft &amp; Politik aktuell</a:t>
            </a:r>
            <a:endParaRPr lang="de-CH" i="1" dirty="0"/>
          </a:p>
        </p:txBody>
      </p:sp>
      <p:sp>
        <p:nvSpPr>
          <p:cNvPr id="8" name="Foliennummernplatzhalter 5">
            <a:extLst>
              <a:ext uri="{FF2B5EF4-FFF2-40B4-BE49-F238E27FC236}">
                <a16:creationId xmlns:a16="http://schemas.microsoft.com/office/drawing/2014/main" id="{242122A6-4BE4-45AA-9CAB-A8F9EE353D85}"/>
              </a:ext>
            </a:extLst>
          </p:cNvPr>
          <p:cNvSpPr>
            <a:spLocks noGrp="1"/>
          </p:cNvSpPr>
          <p:nvPr>
            <p:ph type="sldNum" sz="quarter" idx="4"/>
          </p:nvPr>
        </p:nvSpPr>
        <p:spPr>
          <a:xfrm>
            <a:off x="4390846" y="6366471"/>
            <a:ext cx="4114800"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9" name="Fußzeilenplatzhalter 3">
            <a:extLst>
              <a:ext uri="{FF2B5EF4-FFF2-40B4-BE49-F238E27FC236}">
                <a16:creationId xmlns:a16="http://schemas.microsoft.com/office/drawing/2014/main" id="{D0324046-7920-4FD6-B96C-921EDDC627E8}"/>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240286444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blank" preserve="1">
  <p:cSld name="Leer">
    <p:spTree>
      <p:nvGrpSpPr>
        <p:cNvPr id="1" name=""/>
        <p:cNvGrpSpPr/>
        <p:nvPr/>
      </p:nvGrpSpPr>
      <p:grpSpPr>
        <a:xfrm>
          <a:off x="0" y="0"/>
          <a:ext cx="0" cy="0"/>
          <a:chOff x="0" y="0"/>
          <a:chExt cx="0" cy="0"/>
        </a:xfrm>
      </p:grpSpPr>
      <p:sp>
        <p:nvSpPr>
          <p:cNvPr id="5" name="Datumsplatzhalter 3">
            <a:extLst>
              <a:ext uri="{FF2B5EF4-FFF2-40B4-BE49-F238E27FC236}">
                <a16:creationId xmlns:a16="http://schemas.microsoft.com/office/drawing/2014/main" id="{0F1DBB04-B154-48CD-A230-C23DEFA6AAB8}"/>
              </a:ext>
            </a:extLst>
          </p:cNvPr>
          <p:cNvSpPr>
            <a:spLocks noGrp="1"/>
          </p:cNvSpPr>
          <p:nvPr>
            <p:ph type="dt" sz="half" idx="2"/>
          </p:nvPr>
        </p:nvSpPr>
        <p:spPr>
          <a:xfrm>
            <a:off x="838199" y="635635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a:t>www.klv.ch / Download / Wirtschaft &amp; Politik aktuell</a:t>
            </a:r>
            <a:endParaRPr lang="de-CH" i="1" dirty="0"/>
          </a:p>
        </p:txBody>
      </p:sp>
      <p:sp>
        <p:nvSpPr>
          <p:cNvPr id="7" name="Foliennummernplatzhalter 5">
            <a:extLst>
              <a:ext uri="{FF2B5EF4-FFF2-40B4-BE49-F238E27FC236}">
                <a16:creationId xmlns:a16="http://schemas.microsoft.com/office/drawing/2014/main" id="{0F25A9B1-BE0E-44EC-B309-84C91B17D4DE}"/>
              </a:ext>
            </a:extLst>
          </p:cNvPr>
          <p:cNvSpPr>
            <a:spLocks noGrp="1"/>
          </p:cNvSpPr>
          <p:nvPr>
            <p:ph type="sldNum" sz="quarter" idx="4"/>
          </p:nvPr>
        </p:nvSpPr>
        <p:spPr>
          <a:xfrm>
            <a:off x="4390846" y="6366471"/>
            <a:ext cx="4114800"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8" name="Fußzeilenplatzhalter 3">
            <a:extLst>
              <a:ext uri="{FF2B5EF4-FFF2-40B4-BE49-F238E27FC236}">
                <a16:creationId xmlns:a16="http://schemas.microsoft.com/office/drawing/2014/main" id="{DB1EE1B9-BEF0-4C2D-B1BF-F85491D64B43}"/>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378822670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objTx" preserve="1">
  <p:cSld name="Inhalt mit Über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FDA32835-8DF7-4AD0-AF2E-B0D3ABFBF696}"/>
              </a:ext>
            </a:extLst>
          </p:cNvPr>
          <p:cNvSpPr>
            <a:spLocks noGrp="1"/>
          </p:cNvSpPr>
          <p:nvPr>
            <p:ph type="title"/>
          </p:nvPr>
        </p:nvSpPr>
        <p:spPr>
          <a:xfrm>
            <a:off x="839788" y="457200"/>
            <a:ext cx="3932237" cy="1600200"/>
          </a:xfrm>
        </p:spPr>
        <p:txBody>
          <a:bodyPr anchor="b"/>
          <a:lstStyle>
            <a:lvl1pPr>
              <a:defRPr sz="3200"/>
            </a:lvl1pPr>
          </a:lstStyle>
          <a:p>
            <a:r>
              <a:rPr lang="de-DE"/>
              <a:t>Mastertitelformat bearbeiten</a:t>
            </a:r>
            <a:endParaRPr lang="de-CH"/>
          </a:p>
        </p:txBody>
      </p:sp>
      <p:sp>
        <p:nvSpPr>
          <p:cNvPr id="3" name="Inhaltsplatzhalter 2">
            <a:extLst>
              <a:ext uri="{FF2B5EF4-FFF2-40B4-BE49-F238E27FC236}">
                <a16:creationId xmlns:a16="http://schemas.microsoft.com/office/drawing/2014/main" id="{4BC78BE9-7266-49B4-9A34-019EDCADF35C}"/>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de-DE"/>
              <a:t>Mastertextformat bearbeiten</a:t>
            </a:r>
          </a:p>
          <a:p>
            <a:pPr lvl="1"/>
            <a:r>
              <a:rPr lang="de-DE"/>
              <a:t>Zweite Ebene</a:t>
            </a:r>
          </a:p>
          <a:p>
            <a:pPr lvl="2"/>
            <a:r>
              <a:rPr lang="de-DE"/>
              <a:t>Dritte Ebene</a:t>
            </a:r>
          </a:p>
          <a:p>
            <a:pPr lvl="3"/>
            <a:r>
              <a:rPr lang="de-DE"/>
              <a:t>Vierte Ebene</a:t>
            </a:r>
          </a:p>
          <a:p>
            <a:pPr lvl="4"/>
            <a:r>
              <a:rPr lang="de-DE"/>
              <a:t>Fünfte Ebene</a:t>
            </a:r>
            <a:endParaRPr lang="de-CH"/>
          </a:p>
        </p:txBody>
      </p:sp>
      <p:sp>
        <p:nvSpPr>
          <p:cNvPr id="4" name="Textplatzhalter 3">
            <a:extLst>
              <a:ext uri="{FF2B5EF4-FFF2-40B4-BE49-F238E27FC236}">
                <a16:creationId xmlns:a16="http://schemas.microsoft.com/office/drawing/2014/main" id="{D05801F1-22B0-4178-A1EC-2D14A9F1EC4A}"/>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de-DE"/>
              <a:t>Mastertextformat bearbeiten</a:t>
            </a:r>
          </a:p>
        </p:txBody>
      </p:sp>
      <p:sp>
        <p:nvSpPr>
          <p:cNvPr id="8" name="Datumsplatzhalter 3">
            <a:extLst>
              <a:ext uri="{FF2B5EF4-FFF2-40B4-BE49-F238E27FC236}">
                <a16:creationId xmlns:a16="http://schemas.microsoft.com/office/drawing/2014/main" id="{F5F7001A-51E0-4BAA-A77E-FF733E119687}"/>
              </a:ext>
            </a:extLst>
          </p:cNvPr>
          <p:cNvSpPr>
            <a:spLocks noGrp="1"/>
          </p:cNvSpPr>
          <p:nvPr>
            <p:ph type="dt" sz="half" idx="10"/>
          </p:nvPr>
        </p:nvSpPr>
        <p:spPr>
          <a:xfrm>
            <a:off x="838199" y="6356350"/>
            <a:ext cx="3889075"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a:t>www.klv.ch / Download / Wirtschaft &amp; Politik aktuell</a:t>
            </a:r>
            <a:endParaRPr lang="de-CH" i="1" dirty="0"/>
          </a:p>
        </p:txBody>
      </p:sp>
      <p:sp>
        <p:nvSpPr>
          <p:cNvPr id="10" name="Foliennummernplatzhalter 5">
            <a:extLst>
              <a:ext uri="{FF2B5EF4-FFF2-40B4-BE49-F238E27FC236}">
                <a16:creationId xmlns:a16="http://schemas.microsoft.com/office/drawing/2014/main" id="{38ED76E7-59BF-4983-B0D7-C86BA1B78777}"/>
              </a:ext>
            </a:extLst>
          </p:cNvPr>
          <p:cNvSpPr>
            <a:spLocks noGrp="1"/>
          </p:cNvSpPr>
          <p:nvPr>
            <p:ph type="sldNum" sz="quarter" idx="4"/>
          </p:nvPr>
        </p:nvSpPr>
        <p:spPr>
          <a:xfrm>
            <a:off x="4390846" y="6366471"/>
            <a:ext cx="4114800"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11" name="Fußzeilenplatzhalter 3">
            <a:extLst>
              <a:ext uri="{FF2B5EF4-FFF2-40B4-BE49-F238E27FC236}">
                <a16:creationId xmlns:a16="http://schemas.microsoft.com/office/drawing/2014/main" id="{F843D215-5B67-4558-A748-963636392628}"/>
              </a:ext>
            </a:extLst>
          </p:cNvPr>
          <p:cNvSpPr>
            <a:spLocks noGrp="1"/>
          </p:cNvSpPr>
          <p:nvPr>
            <p:ph type="ftr" sz="quarter" idx="11"/>
          </p:nvPr>
        </p:nvSpPr>
        <p:spPr>
          <a:xfrm>
            <a:off x="7313842" y="6356349"/>
            <a:ext cx="4114800" cy="365125"/>
          </a:xfrm>
        </p:spPr>
        <p:txBody>
          <a:body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Tree>
    <p:extLst>
      <p:ext uri="{BB962C8B-B14F-4D97-AF65-F5344CB8AC3E}">
        <p14:creationId xmlns:p14="http://schemas.microsoft.com/office/powerpoint/2010/main" val="33493758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6" Type="http://schemas.openxmlformats.org/officeDocument/2006/relationships/image" Target="../media/image2.jpg"/><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image" Target="../media/image1.png"/><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elplatzhalter 1">
            <a:extLst>
              <a:ext uri="{FF2B5EF4-FFF2-40B4-BE49-F238E27FC236}">
                <a16:creationId xmlns:a16="http://schemas.microsoft.com/office/drawing/2014/main" id="{E5A0F49D-296C-45BA-BD96-406907AC1751}"/>
              </a:ext>
            </a:extLst>
          </p:cNvPr>
          <p:cNvSpPr>
            <a:spLocks noGrp="1"/>
          </p:cNvSpPr>
          <p:nvPr>
            <p:ph type="title"/>
          </p:nvPr>
        </p:nvSpPr>
        <p:spPr>
          <a:xfrm>
            <a:off x="838200" y="495001"/>
            <a:ext cx="10515600" cy="1325563"/>
          </a:xfrm>
          <a:prstGeom prst="rect">
            <a:avLst/>
          </a:prstGeom>
        </p:spPr>
        <p:txBody>
          <a:bodyPr vert="horz" lIns="91440" tIns="45720" rIns="91440" bIns="45720" rtlCol="0" anchor="ctr">
            <a:normAutofit/>
          </a:bodyPr>
          <a:lstStyle/>
          <a:p>
            <a:r>
              <a:rPr lang="de-DE" dirty="0"/>
              <a:t>Mastertitelformat bearbeiten</a:t>
            </a:r>
            <a:endParaRPr lang="de-CH" dirty="0"/>
          </a:p>
        </p:txBody>
      </p:sp>
      <p:sp>
        <p:nvSpPr>
          <p:cNvPr id="3" name="Textplatzhalter 2">
            <a:extLst>
              <a:ext uri="{FF2B5EF4-FFF2-40B4-BE49-F238E27FC236}">
                <a16:creationId xmlns:a16="http://schemas.microsoft.com/office/drawing/2014/main" id="{1DB3709A-A413-4334-BCDB-5E4A0710A45F}"/>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de-DE" dirty="0"/>
              <a:t>Mastertextformat bearbeiten</a:t>
            </a:r>
          </a:p>
          <a:p>
            <a:pPr lvl="1"/>
            <a:r>
              <a:rPr lang="de-DE" dirty="0"/>
              <a:t>Zweite Ebene</a:t>
            </a:r>
          </a:p>
          <a:p>
            <a:pPr lvl="2"/>
            <a:r>
              <a:rPr lang="de-DE" dirty="0"/>
              <a:t>Dritte Ebene</a:t>
            </a:r>
          </a:p>
          <a:p>
            <a:pPr lvl="3"/>
            <a:r>
              <a:rPr lang="de-DE" dirty="0"/>
              <a:t>Vierte Ebene</a:t>
            </a:r>
          </a:p>
          <a:p>
            <a:pPr lvl="4"/>
            <a:r>
              <a:rPr lang="de-DE" dirty="0"/>
              <a:t>Fünfte Ebene</a:t>
            </a:r>
            <a:endParaRPr lang="de-CH" dirty="0"/>
          </a:p>
        </p:txBody>
      </p:sp>
      <p:sp>
        <p:nvSpPr>
          <p:cNvPr id="5" name="Fußzeilenplatzhalter 4">
            <a:extLst>
              <a:ext uri="{FF2B5EF4-FFF2-40B4-BE49-F238E27FC236}">
                <a16:creationId xmlns:a16="http://schemas.microsoft.com/office/drawing/2014/main" id="{89263A95-8E87-4E8D-9066-03FA9FA824E5}"/>
              </a:ext>
            </a:extLst>
          </p:cNvPr>
          <p:cNvSpPr>
            <a:spLocks noGrp="1"/>
          </p:cNvSpPr>
          <p:nvPr>
            <p:ph type="ftr" sz="quarter" idx="3"/>
          </p:nvPr>
        </p:nvSpPr>
        <p:spPr>
          <a:xfrm>
            <a:off x="7313842" y="6356349"/>
            <a:ext cx="4114800" cy="365125"/>
          </a:xfrm>
          <a:prstGeom prst="rect">
            <a:avLst/>
          </a:prstGeom>
        </p:spPr>
        <p:txBody>
          <a:bodyPr vert="horz" lIns="91440" tIns="45720" rIns="91440" bIns="45720" rtlCol="0" anchor="ctr"/>
          <a:lstStyle>
            <a:lvl1pPr algn="r">
              <a:defRPr sz="1200" i="1">
                <a:solidFill>
                  <a:schemeClr val="tx1">
                    <a:tint val="75000"/>
                  </a:schemeClr>
                </a:solidFill>
                <a:latin typeface="Arial" panose="020B0604020202020204" pitchFamily="34" charset="0"/>
                <a:cs typeface="Arial" panose="020B0604020202020204" pitchFamily="34" charset="0"/>
              </a:defRPr>
            </a:lvl1pPr>
          </a:lstStyle>
          <a:p>
            <a:r>
              <a:rPr lang="de-CH" dirty="0">
                <a:latin typeface="bs Thomas Sans 1" panose="00000500000000000000" pitchFamily="50" charset="0"/>
                <a:ea typeface="bs Thomas Sans 1" panose="00000500000000000000" pitchFamily="50" charset="0"/>
              </a:rPr>
              <a:t>© Westermann Schweiz AG</a:t>
            </a:r>
            <a:endParaRPr lang="de-CH" dirty="0"/>
          </a:p>
        </p:txBody>
      </p:sp>
      <p:sp>
        <p:nvSpPr>
          <p:cNvPr id="6" name="Foliennummernplatzhalter 5">
            <a:extLst>
              <a:ext uri="{FF2B5EF4-FFF2-40B4-BE49-F238E27FC236}">
                <a16:creationId xmlns:a16="http://schemas.microsoft.com/office/drawing/2014/main" id="{3B325B05-C9C6-4BD3-9653-9FC06C04B857}"/>
              </a:ext>
            </a:extLst>
          </p:cNvPr>
          <p:cNvSpPr>
            <a:spLocks noGrp="1"/>
          </p:cNvSpPr>
          <p:nvPr>
            <p:ph type="sldNum" sz="quarter" idx="4"/>
          </p:nvPr>
        </p:nvSpPr>
        <p:spPr>
          <a:xfrm>
            <a:off x="4952999" y="6366471"/>
            <a:ext cx="2360844" cy="365125"/>
          </a:xfrm>
          <a:prstGeom prst="rect">
            <a:avLst/>
          </a:prstGeom>
        </p:spPr>
        <p:txBody>
          <a:bodyPr vert="horz" lIns="91440" tIns="45720" rIns="91440" bIns="45720" rtlCol="0" anchor="ctr"/>
          <a:lstStyle>
            <a:lvl1pPr algn="ctr">
              <a:defRPr sz="1200">
                <a:solidFill>
                  <a:schemeClr val="tx1">
                    <a:tint val="75000"/>
                  </a:schemeClr>
                </a:solidFill>
                <a:latin typeface="Arial" panose="020B0604020202020204" pitchFamily="34" charset="0"/>
                <a:cs typeface="Arial" panose="020B0604020202020204" pitchFamily="34" charset="0"/>
              </a:defRPr>
            </a:lvl1pPr>
          </a:lstStyle>
          <a:p>
            <a:fld id="{EBAEE1EB-8B44-4728-A11F-54C2BBCC5F47}" type="slidenum">
              <a:rPr lang="de-CH" smtClean="0"/>
              <a:pPr/>
              <a:t>‹Nr.›</a:t>
            </a:fld>
            <a:endParaRPr lang="de-CH" dirty="0"/>
          </a:p>
        </p:txBody>
      </p:sp>
      <p:sp>
        <p:nvSpPr>
          <p:cNvPr id="8" name="Rechteck 7">
            <a:extLst>
              <a:ext uri="{FF2B5EF4-FFF2-40B4-BE49-F238E27FC236}">
                <a16:creationId xmlns:a16="http://schemas.microsoft.com/office/drawing/2014/main" id="{B5F842B8-934B-440D-B277-92E8F2465AD8}"/>
              </a:ext>
            </a:extLst>
          </p:cNvPr>
          <p:cNvSpPr/>
          <p:nvPr/>
        </p:nvSpPr>
        <p:spPr bwMode="auto">
          <a:xfrm>
            <a:off x="2" y="1"/>
            <a:ext cx="8082728" cy="641340"/>
          </a:xfrm>
          <a:prstGeom prst="rect">
            <a:avLst/>
          </a:prstGeom>
          <a:gradFill>
            <a:gsLst>
              <a:gs pos="0">
                <a:schemeClr val="accent5">
                  <a:lumMod val="50000"/>
                </a:schemeClr>
              </a:gs>
              <a:gs pos="100000">
                <a:schemeClr val="bg1"/>
              </a:gs>
              <a:gs pos="100000">
                <a:schemeClr val="accent1">
                  <a:shade val="100000"/>
                  <a:satMod val="115000"/>
                </a:schemeClr>
              </a:gs>
            </a:gsLst>
            <a:lin ang="0" scaled="1"/>
          </a:gradFill>
          <a:ln w="9525" cap="flat" cmpd="sng" algn="ctr">
            <a:noFill/>
            <a:prstDash val="solid"/>
            <a:round/>
            <a:headEnd type="none" w="med" len="med"/>
            <a:tailEnd type="none" w="med" len="med"/>
          </a:ln>
          <a:effectLst/>
        </p:spPr>
        <p:txBody>
          <a:bodyPr wrap="none" anchor="ctr"/>
          <a:lstStyle/>
          <a:p>
            <a:r>
              <a:rPr lang="de-CH" sz="1800" b="1" dirty="0">
                <a:solidFill>
                  <a:schemeClr val="bg1"/>
                </a:solidFill>
                <a:latin typeface="Arial" panose="020B0604020202020204" pitchFamily="34" charset="0"/>
                <a:cs typeface="Arial" panose="020B0604020202020204" pitchFamily="34" charset="0"/>
              </a:rPr>
              <a:t>«Wirtschaft &amp; Politik aktuell», 23.</a:t>
            </a:r>
            <a:r>
              <a:rPr lang="de-CH" sz="1800" b="1" baseline="0" dirty="0">
                <a:solidFill>
                  <a:schemeClr val="bg1"/>
                </a:solidFill>
                <a:latin typeface="Arial" panose="020B0604020202020204" pitchFamily="34" charset="0"/>
                <a:cs typeface="Arial" panose="020B0604020202020204" pitchFamily="34" charset="0"/>
              </a:rPr>
              <a:t> Ausgabe </a:t>
            </a:r>
          </a:p>
          <a:p>
            <a:pPr marL="0" marR="0" lvl="0" indent="0" algn="l" defTabSz="914400" rtl="0" eaLnBrk="1" fontAlgn="auto" latinLnBrk="0" hangingPunct="1">
              <a:lnSpc>
                <a:spcPct val="100000"/>
              </a:lnSpc>
              <a:spcBef>
                <a:spcPts val="0"/>
              </a:spcBef>
              <a:spcAft>
                <a:spcPts val="0"/>
              </a:spcAft>
              <a:buClrTx/>
              <a:buSzTx/>
              <a:buFontTx/>
              <a:buNone/>
              <a:tabLst/>
              <a:defRPr/>
            </a:pPr>
            <a:r>
              <a:rPr lang="de-DE" sz="1800" b="1" dirty="0">
                <a:solidFill>
                  <a:schemeClr val="accent3"/>
                </a:solidFill>
              </a:rPr>
              <a:t>Systemwechsel bei der Wohneigentumsbesteuerung (Eigenmietwert)</a:t>
            </a:r>
            <a:r>
              <a:rPr lang="de-CH" sz="1800" dirty="0">
                <a:solidFill>
                  <a:schemeClr val="tx1">
                    <a:lumMod val="75000"/>
                    <a:lumOff val="25000"/>
                  </a:schemeClr>
                </a:solidFill>
                <a:latin typeface="Arial" panose="020B0604020202020204" pitchFamily="34" charset="0"/>
                <a:cs typeface="Arial" panose="020B0604020202020204" pitchFamily="34" charset="0"/>
              </a:rPr>
              <a:t>	</a:t>
            </a:r>
          </a:p>
        </p:txBody>
      </p:sp>
      <p:pic>
        <p:nvPicPr>
          <p:cNvPr id="15" name="Grafik 14" descr="Ein Bild, das Zeichnung enthält.&#10;&#10;Automatisch generierte Beschreibung">
            <a:extLst>
              <a:ext uri="{FF2B5EF4-FFF2-40B4-BE49-F238E27FC236}">
                <a16:creationId xmlns:a16="http://schemas.microsoft.com/office/drawing/2014/main" id="{BAC83298-267A-46D2-B0CA-E06CCAD3D9C4}"/>
              </a:ext>
            </a:extLst>
          </p:cNvPr>
          <p:cNvPicPr>
            <a:picLocks noChangeAspect="1"/>
          </p:cNvPicPr>
          <p:nvPr/>
        </p:nvPicPr>
        <p:blipFill>
          <a:blip r:embed="rId15" cstate="print">
            <a:extLst>
              <a:ext uri="{28A0092B-C50C-407E-A947-70E740481C1C}">
                <a14:useLocalDpi xmlns:a14="http://schemas.microsoft.com/office/drawing/2010/main" val="0"/>
              </a:ext>
            </a:extLst>
          </a:blip>
          <a:stretch>
            <a:fillRect/>
          </a:stretch>
        </p:blipFill>
        <p:spPr>
          <a:xfrm>
            <a:off x="8571976" y="73051"/>
            <a:ext cx="602548" cy="550622"/>
          </a:xfrm>
          <a:prstGeom prst="rect">
            <a:avLst/>
          </a:prstGeom>
        </p:spPr>
      </p:pic>
      <p:pic>
        <p:nvPicPr>
          <p:cNvPr id="7" name="Grafik 6" descr="Ein Bild, das Text enthält.&#10;&#10;Automatisch generierte Beschreibung">
            <a:extLst>
              <a:ext uri="{FF2B5EF4-FFF2-40B4-BE49-F238E27FC236}">
                <a16:creationId xmlns:a16="http://schemas.microsoft.com/office/drawing/2014/main" id="{8DC4C72E-7DD8-D75F-5274-C3699E32F1E5}"/>
              </a:ext>
            </a:extLst>
          </p:cNvPr>
          <p:cNvPicPr>
            <a:picLocks noChangeAspect="1"/>
          </p:cNvPicPr>
          <p:nvPr/>
        </p:nvPicPr>
        <p:blipFill>
          <a:blip r:embed="rId16">
            <a:extLst>
              <a:ext uri="{28A0092B-C50C-407E-A947-70E740481C1C}">
                <a14:useLocalDpi xmlns:a14="http://schemas.microsoft.com/office/drawing/2010/main" val="0"/>
              </a:ext>
            </a:extLst>
          </a:blip>
          <a:stretch>
            <a:fillRect/>
          </a:stretch>
        </p:blipFill>
        <p:spPr>
          <a:xfrm>
            <a:off x="9461500" y="75800"/>
            <a:ext cx="1575462" cy="497300"/>
          </a:xfrm>
          <a:prstGeom prst="rect">
            <a:avLst/>
          </a:prstGeom>
        </p:spPr>
      </p:pic>
      <p:pic>
        <p:nvPicPr>
          <p:cNvPr id="11" name="Grafik 10" descr="Ein Bild, das Zeichnung enthält.&#10;&#10;Automatisch generierte Beschreibung">
            <a:extLst>
              <a:ext uri="{FF2B5EF4-FFF2-40B4-BE49-F238E27FC236}">
                <a16:creationId xmlns:a16="http://schemas.microsoft.com/office/drawing/2014/main" id="{16D6B744-70F6-28ED-CF00-E4175F0A6BF6}"/>
              </a:ext>
            </a:extLst>
          </p:cNvPr>
          <p:cNvPicPr>
            <a:picLocks noChangeAspect="1"/>
          </p:cNvPicPr>
          <p:nvPr userDrawn="1"/>
        </p:nvPicPr>
        <p:blipFill>
          <a:blip r:embed="rId15" cstate="print">
            <a:extLst>
              <a:ext uri="{28A0092B-C50C-407E-A947-70E740481C1C}">
                <a14:useLocalDpi xmlns:a14="http://schemas.microsoft.com/office/drawing/2010/main" val="0"/>
              </a:ext>
            </a:extLst>
          </a:blip>
          <a:stretch>
            <a:fillRect/>
          </a:stretch>
        </p:blipFill>
        <p:spPr>
          <a:xfrm>
            <a:off x="8571976" y="73051"/>
            <a:ext cx="602548" cy="550622"/>
          </a:xfrm>
          <a:prstGeom prst="rect">
            <a:avLst/>
          </a:prstGeom>
        </p:spPr>
      </p:pic>
      <p:pic>
        <p:nvPicPr>
          <p:cNvPr id="14" name="Grafik 13" descr="Ein Bild, das Text enthält.&#10;&#10;Automatisch generierte Beschreibung">
            <a:extLst>
              <a:ext uri="{FF2B5EF4-FFF2-40B4-BE49-F238E27FC236}">
                <a16:creationId xmlns:a16="http://schemas.microsoft.com/office/drawing/2014/main" id="{C734045E-5F7F-8048-E0CC-821C0EBF8BC8}"/>
              </a:ext>
            </a:extLst>
          </p:cNvPr>
          <p:cNvPicPr>
            <a:picLocks noChangeAspect="1"/>
          </p:cNvPicPr>
          <p:nvPr userDrawn="1"/>
        </p:nvPicPr>
        <p:blipFill>
          <a:blip r:embed="rId16">
            <a:extLst>
              <a:ext uri="{28A0092B-C50C-407E-A947-70E740481C1C}">
                <a14:useLocalDpi xmlns:a14="http://schemas.microsoft.com/office/drawing/2010/main" val="0"/>
              </a:ext>
            </a:extLst>
          </a:blip>
          <a:stretch>
            <a:fillRect/>
          </a:stretch>
        </p:blipFill>
        <p:spPr>
          <a:xfrm>
            <a:off x="9461500" y="75800"/>
            <a:ext cx="1575462" cy="497300"/>
          </a:xfrm>
          <a:prstGeom prst="rect">
            <a:avLst/>
          </a:prstGeom>
        </p:spPr>
      </p:pic>
      <p:sp>
        <p:nvSpPr>
          <p:cNvPr id="16" name="Datumsplatzhalter 3">
            <a:extLst>
              <a:ext uri="{FF2B5EF4-FFF2-40B4-BE49-F238E27FC236}">
                <a16:creationId xmlns:a16="http://schemas.microsoft.com/office/drawing/2014/main" id="{02406577-FDD2-4FBB-95F2-34595C603AFF}"/>
              </a:ext>
            </a:extLst>
          </p:cNvPr>
          <p:cNvSpPr>
            <a:spLocks noGrp="1"/>
          </p:cNvSpPr>
          <p:nvPr>
            <p:ph type="dt" sz="half" idx="2"/>
          </p:nvPr>
        </p:nvSpPr>
        <p:spPr>
          <a:xfrm>
            <a:off x="838199" y="6356350"/>
            <a:ext cx="4114800" cy="365125"/>
          </a:xfrm>
          <a:prstGeom prst="rect">
            <a:avLst/>
          </a:prstGeom>
        </p:spPr>
        <p:txBody>
          <a:bodyPr vert="horz" lIns="91440" tIns="45720" rIns="91440" bIns="45720" rtlCol="0" anchor="ctr"/>
          <a:lstStyle>
            <a:lvl1pPr algn="l">
              <a:defRPr sz="1200">
                <a:solidFill>
                  <a:schemeClr val="tx1">
                    <a:tint val="75000"/>
                  </a:schemeClr>
                </a:solidFill>
                <a:latin typeface="Arial" panose="020B0604020202020204" pitchFamily="34" charset="0"/>
                <a:cs typeface="Arial" panose="020B0604020202020204" pitchFamily="34" charset="0"/>
              </a:defRPr>
            </a:lvl1p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Tree>
    <p:extLst>
      <p:ext uri="{BB962C8B-B14F-4D97-AF65-F5344CB8AC3E}">
        <p14:creationId xmlns:p14="http://schemas.microsoft.com/office/powerpoint/2010/main" val="3745391413"/>
      </p:ext>
    </p:extLst>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 id="2147483660" r:id="rId12"/>
    <p:sldLayoutId id="2147483650" r:id="rId13"/>
  </p:sldLayoutIdLst>
  <p:hf hdr="0"/>
  <p:txStyles>
    <p:titleStyle>
      <a:lvl1pPr algn="l" defTabSz="914400" rtl="0" eaLnBrk="1" latinLnBrk="0" hangingPunct="1">
        <a:lnSpc>
          <a:spcPct val="90000"/>
        </a:lnSpc>
        <a:spcBef>
          <a:spcPct val="0"/>
        </a:spcBef>
        <a:buNone/>
        <a:defRPr sz="4400" kern="1200">
          <a:solidFill>
            <a:schemeClr val="tx1"/>
          </a:solidFill>
          <a:latin typeface="Arial" panose="020B0604020202020204" pitchFamily="34" charset="0"/>
          <a:ea typeface="+mj-ea"/>
          <a:cs typeface="Arial" panose="020B0604020202020204" pitchFamily="34" charset="0"/>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Arial" panose="020B0604020202020204" pitchFamily="34" charset="0"/>
          <a:ea typeface="+mn-ea"/>
          <a:cs typeface="Arial" panose="020B0604020202020204" pitchFamily="34" charset="0"/>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de-DE"/>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notesSlide" Target="../notesSlides/notesSlide1.xml"/><Relationship Id="rId1" Type="http://schemas.openxmlformats.org/officeDocument/2006/relationships/slideLayout" Target="../slideLayouts/slideLayout3.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3" Type="http://schemas.openxmlformats.org/officeDocument/2006/relationships/image" Target="../media/image4.jpg"/><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hyperlink" Target="https://www.westermann-schweiz.ch/landing/klv-downloads/wirtschaft-politik-aktuell" TargetMode="External"/></Relationships>
</file>

<file path=ppt/slides/_rels/slide16.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customXml" Target="../ink/ink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hyperlink" Target="https://www.fedlex.admin.ch/eli/cc/1999/404/de#art_141" TargetMode="External"/><Relationship Id="rId2" Type="http://schemas.openxmlformats.org/officeDocument/2006/relationships/hyperlink" Target="https://www.fedlex.admin.ch/eli/cc/1999/404/de#art_140" TargetMode="External"/><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2" Type="http://schemas.openxmlformats.org/officeDocument/2006/relationships/hyperlink" Target="https://www.estv.admin.ch/estv/de/home/die-estv/steuerpolitik/steuerpolitische-dossier/wohneigentumsbesteuerung.html" TargetMode="External"/><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D7013AE4-F7E6-4E62-ADDB-7BC0CA88CC4A}"/>
              </a:ext>
            </a:extLst>
          </p:cNvPr>
          <p:cNvSpPr>
            <a:spLocks noGrp="1"/>
          </p:cNvSpPr>
          <p:nvPr>
            <p:ph type="ctrTitle"/>
          </p:nvPr>
        </p:nvSpPr>
        <p:spPr>
          <a:xfrm>
            <a:off x="1524000" y="3821357"/>
            <a:ext cx="9144000" cy="1546884"/>
          </a:xfrm>
        </p:spPr>
        <p:txBody>
          <a:bodyPr>
            <a:normAutofit/>
          </a:bodyPr>
          <a:lstStyle/>
          <a:p>
            <a:r>
              <a:rPr lang="de-DE" sz="3600" b="1" dirty="0">
                <a:solidFill>
                  <a:srgbClr val="00766B"/>
                </a:solidFill>
              </a:rPr>
              <a:t>Foliensatz für </a:t>
            </a:r>
            <a:br>
              <a:rPr lang="de-DE" sz="3600" b="1" dirty="0">
                <a:solidFill>
                  <a:srgbClr val="00766B"/>
                </a:solidFill>
              </a:rPr>
            </a:br>
            <a:r>
              <a:rPr lang="de-DE" sz="3600" b="1" dirty="0">
                <a:solidFill>
                  <a:srgbClr val="00766B"/>
                </a:solidFill>
              </a:rPr>
              <a:t>«Wirtschaft und Politik aktuell» </a:t>
            </a:r>
            <a:endParaRPr lang="de-CH" sz="3600" b="1" dirty="0">
              <a:solidFill>
                <a:srgbClr val="00766B"/>
              </a:solidFill>
            </a:endParaRPr>
          </a:p>
        </p:txBody>
      </p:sp>
      <p:sp>
        <p:nvSpPr>
          <p:cNvPr id="3" name="Untertitel 2">
            <a:extLst>
              <a:ext uri="{FF2B5EF4-FFF2-40B4-BE49-F238E27FC236}">
                <a16:creationId xmlns:a16="http://schemas.microsoft.com/office/drawing/2014/main" id="{F3184F5D-03B6-477C-8677-2E6B49DFE3CC}"/>
              </a:ext>
            </a:extLst>
          </p:cNvPr>
          <p:cNvSpPr>
            <a:spLocks noGrp="1"/>
          </p:cNvSpPr>
          <p:nvPr>
            <p:ph type="subTitle" idx="1"/>
          </p:nvPr>
        </p:nvSpPr>
        <p:spPr>
          <a:xfrm>
            <a:off x="825500" y="5737609"/>
            <a:ext cx="10477500" cy="956270"/>
          </a:xfrm>
        </p:spPr>
        <p:txBody>
          <a:bodyPr>
            <a:normAutofit lnSpcReduction="10000"/>
          </a:bodyPr>
          <a:lstStyle/>
          <a:p>
            <a:r>
              <a:rPr lang="de-DE" sz="2800" b="1" dirty="0">
                <a:solidFill>
                  <a:schemeClr val="accent1">
                    <a:lumMod val="50000"/>
                  </a:schemeClr>
                </a:solidFill>
                <a:ea typeface="+mj-ea"/>
              </a:rPr>
              <a:t>Systemwechsel bei der Wohneigentumsbesteuerung </a:t>
            </a:r>
          </a:p>
          <a:p>
            <a:r>
              <a:rPr lang="de-DE" sz="2800" b="1" dirty="0">
                <a:solidFill>
                  <a:schemeClr val="accent1">
                    <a:lumMod val="50000"/>
                  </a:schemeClr>
                </a:solidFill>
                <a:ea typeface="+mj-ea"/>
              </a:rPr>
              <a:t>(Eigenmietwert)</a:t>
            </a:r>
          </a:p>
        </p:txBody>
      </p:sp>
      <p:pic>
        <p:nvPicPr>
          <p:cNvPr id="5" name="Grafik 4" descr="Ein Bild, das draußen, Straße enthält.&#10;&#10;Automatisch generierte Beschreibung">
            <a:extLst>
              <a:ext uri="{FF2B5EF4-FFF2-40B4-BE49-F238E27FC236}">
                <a16:creationId xmlns:a16="http://schemas.microsoft.com/office/drawing/2014/main" id="{2F8902A4-A89E-4336-802D-17EBAEC37C93}"/>
              </a:ext>
            </a:extLst>
          </p:cNvPr>
          <p:cNvPicPr>
            <a:picLocks noChangeAspect="1"/>
          </p:cNvPicPr>
          <p:nvPr/>
        </p:nvPicPr>
        <p:blipFill>
          <a:blip r:embed="rId3" cstate="print">
            <a:extLst>
              <a:ext uri="{28A0092B-C50C-407E-A947-70E740481C1C}">
                <a14:useLocalDpi xmlns:a14="http://schemas.microsoft.com/office/drawing/2010/main" val="0"/>
              </a:ext>
            </a:extLst>
          </a:blip>
          <a:stretch>
            <a:fillRect/>
          </a:stretch>
        </p:blipFill>
        <p:spPr>
          <a:xfrm>
            <a:off x="3526018" y="738344"/>
            <a:ext cx="4816127" cy="3210751"/>
          </a:xfrm>
          <a:prstGeom prst="rect">
            <a:avLst/>
          </a:prstGeom>
        </p:spPr>
      </p:pic>
      <p:sp>
        <p:nvSpPr>
          <p:cNvPr id="7" name="Rechteck 6">
            <a:extLst>
              <a:ext uri="{FF2B5EF4-FFF2-40B4-BE49-F238E27FC236}">
                <a16:creationId xmlns:a16="http://schemas.microsoft.com/office/drawing/2014/main" id="{ACA8E701-D5A9-4DBD-BB84-EFCAEC890E3E}"/>
              </a:ext>
            </a:extLst>
          </p:cNvPr>
          <p:cNvSpPr/>
          <p:nvPr/>
        </p:nvSpPr>
        <p:spPr>
          <a:xfrm>
            <a:off x="3455680" y="3934885"/>
            <a:ext cx="1215397" cy="184666"/>
          </a:xfrm>
          <a:prstGeom prst="rect">
            <a:avLst/>
          </a:prstGeom>
        </p:spPr>
        <p:txBody>
          <a:bodyPr wrap="none">
            <a:spAutoFit/>
          </a:bodyPr>
          <a:lstStyle/>
          <a:p>
            <a:r>
              <a:rPr lang="de-DE" sz="600" dirty="0">
                <a:latin typeface="DINOT"/>
              </a:rPr>
              <a:t>© </a:t>
            </a:r>
            <a:r>
              <a:rPr lang="de-DE" sz="600" dirty="0">
                <a:latin typeface="DIN-Regular"/>
              </a:rPr>
              <a:t>Adobe Stock – Markus Mainka</a:t>
            </a:r>
            <a:endParaRPr lang="de-DE" sz="600" dirty="0"/>
          </a:p>
        </p:txBody>
      </p:sp>
    </p:spTree>
    <p:extLst>
      <p:ext uri="{BB962C8B-B14F-4D97-AF65-F5344CB8AC3E}">
        <p14:creationId xmlns:p14="http://schemas.microsoft.com/office/powerpoint/2010/main" val="3672088038"/>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D565CEB7-795B-440A-F7BC-51F1D253B4DE}"/>
            </a:ext>
          </a:extLst>
        </p:cNvPr>
        <p:cNvGrpSpPr/>
        <p:nvPr/>
      </p:nvGrpSpPr>
      <p:grpSpPr>
        <a:xfrm>
          <a:off x="0" y="0"/>
          <a:ext cx="0" cy="0"/>
          <a:chOff x="0" y="0"/>
          <a:chExt cx="0" cy="0"/>
        </a:xfrm>
      </p:grpSpPr>
      <p:sp>
        <p:nvSpPr>
          <p:cNvPr id="3" name="Datumsplatzhalter 2">
            <a:extLst>
              <a:ext uri="{FF2B5EF4-FFF2-40B4-BE49-F238E27FC236}">
                <a16:creationId xmlns:a16="http://schemas.microsoft.com/office/drawing/2014/main" id="{1BB4470B-2964-F32F-A256-203DDF703EE3}"/>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86C54CA2-6F2D-880B-DFE7-400CB41D04DF}"/>
              </a:ext>
            </a:extLst>
          </p:cNvPr>
          <p:cNvSpPr>
            <a:spLocks noGrp="1"/>
          </p:cNvSpPr>
          <p:nvPr>
            <p:ph type="sldNum" sz="quarter" idx="12"/>
          </p:nvPr>
        </p:nvSpPr>
        <p:spPr/>
        <p:txBody>
          <a:bodyPr/>
          <a:lstStyle/>
          <a:p>
            <a:fld id="{EBAEE1EB-8B44-4728-A11F-54C2BBCC5F47}" type="slidenum">
              <a:rPr lang="de-CH" smtClean="0"/>
              <a:pPr/>
              <a:t>10</a:t>
            </a:fld>
            <a:endParaRPr lang="de-CH" dirty="0"/>
          </a:p>
        </p:txBody>
      </p:sp>
      <p:sp>
        <p:nvSpPr>
          <p:cNvPr id="6" name="Textfeld 5">
            <a:extLst>
              <a:ext uri="{FF2B5EF4-FFF2-40B4-BE49-F238E27FC236}">
                <a16:creationId xmlns:a16="http://schemas.microsoft.com/office/drawing/2014/main" id="{9EDA7EB0-5F66-8B41-25B5-B6286CFC94E3}"/>
              </a:ext>
            </a:extLst>
          </p:cNvPr>
          <p:cNvSpPr txBox="1"/>
          <p:nvPr/>
        </p:nvSpPr>
        <p:spPr>
          <a:xfrm>
            <a:off x="989812" y="1881460"/>
            <a:ext cx="10266767" cy="3477875"/>
          </a:xfrm>
          <a:prstGeom prst="rect">
            <a:avLst/>
          </a:prstGeom>
          <a:noFill/>
        </p:spPr>
        <p:txBody>
          <a:bodyPr wrap="square">
            <a:spAutoFit/>
          </a:bodyPr>
          <a:lstStyle/>
          <a:p>
            <a:pPr lvl="0"/>
            <a:r>
              <a:rPr lang="de-CH" sz="2000" b="1" dirty="0">
                <a:latin typeface="Arial" panose="020B0604020202020204" pitchFamily="34" charset="0"/>
                <a:cs typeface="Arial" panose="020B0604020202020204" pitchFamily="34" charset="0"/>
              </a:rPr>
              <a:t>2) Liegt ein fairer Kompromiss zur Abschaffung des Eigenmietwertes vor?</a:t>
            </a:r>
            <a:endParaRPr lang="de-CH" sz="2000" dirty="0">
              <a:latin typeface="Arial" panose="020B0604020202020204" pitchFamily="34" charset="0"/>
              <a:cs typeface="Arial" panose="020B0604020202020204" pitchFamily="34" charset="0"/>
            </a:endParaRP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Gegner</a:t>
            </a:r>
            <a:r>
              <a:rPr lang="de-CH" sz="2000" dirty="0">
                <a:latin typeface="Arial" panose="020B0604020202020204" pitchFamily="34" charset="0"/>
                <a:cs typeface="Arial" panose="020B0604020202020204" pitchFamily="34" charset="0"/>
              </a:rPr>
              <a:t>: Nein. Es ist äusserst unglücklich, dass neben dem Eigenmietwert auch die (meisten) steuerlichen Abzüge fallen. Das geht zu weit. Grundsätzlich ist die Abschaffung des Eigenmietwertes begrüssenswert. Aber nicht um jeden Preis. Den Preis, den wir mit der weitgehenden Abschaffung der steuerlichen Abzüge zahlen, ist zu hoch. Zudem gilt es zu beachten, dass der Eigenmietwert nicht überall ein wirkliches Problem ist. In der Westschweiz ist der Eigenmietwert tiefer. Die Leute dort sind froh, wenn sie einen moderaten Eigenmietwert haben, weil sie gleichzeitig weitgehende Steuerabzüge machen können. Zudem ist es paradox, eine bestehende Steuer (Eigenmietwert) durch die Einführung einer neuen Steuer (Objektsteuer, Verfassungsänderung) abzuschaffen.	</a:t>
            </a:r>
          </a:p>
        </p:txBody>
      </p:sp>
      <p:sp>
        <p:nvSpPr>
          <p:cNvPr id="4" name="Datumsplatzhalter 2">
            <a:extLst>
              <a:ext uri="{FF2B5EF4-FFF2-40B4-BE49-F238E27FC236}">
                <a16:creationId xmlns:a16="http://schemas.microsoft.com/office/drawing/2014/main" id="{E66605AD-B541-29C3-1D62-C0D8CEC5CDA5}"/>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41190009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CF37183-1EA3-F021-B182-87CCA36A5D11}"/>
            </a:ext>
          </a:extLst>
        </p:cNvPr>
        <p:cNvGrpSpPr/>
        <p:nvPr/>
      </p:nvGrpSpPr>
      <p:grpSpPr>
        <a:xfrm>
          <a:off x="0" y="0"/>
          <a:ext cx="0" cy="0"/>
          <a:chOff x="0" y="0"/>
          <a:chExt cx="0" cy="0"/>
        </a:xfrm>
      </p:grpSpPr>
      <p:sp>
        <p:nvSpPr>
          <p:cNvPr id="3" name="Datumsplatzhalter 2">
            <a:extLst>
              <a:ext uri="{FF2B5EF4-FFF2-40B4-BE49-F238E27FC236}">
                <a16:creationId xmlns:a16="http://schemas.microsoft.com/office/drawing/2014/main" id="{D2FD7AB1-385E-7B21-2000-A2CE5ACBAD97}"/>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CCCB3373-7C02-FF37-A750-D1AC5BF3BE3C}"/>
              </a:ext>
            </a:extLst>
          </p:cNvPr>
          <p:cNvSpPr>
            <a:spLocks noGrp="1"/>
          </p:cNvSpPr>
          <p:nvPr>
            <p:ph type="sldNum" sz="quarter" idx="12"/>
          </p:nvPr>
        </p:nvSpPr>
        <p:spPr/>
        <p:txBody>
          <a:bodyPr/>
          <a:lstStyle/>
          <a:p>
            <a:fld id="{EBAEE1EB-8B44-4728-A11F-54C2BBCC5F47}" type="slidenum">
              <a:rPr lang="de-CH" smtClean="0"/>
              <a:pPr/>
              <a:t>11</a:t>
            </a:fld>
            <a:endParaRPr lang="de-CH" dirty="0"/>
          </a:p>
        </p:txBody>
      </p:sp>
      <p:sp>
        <p:nvSpPr>
          <p:cNvPr id="6" name="Textfeld 5">
            <a:extLst>
              <a:ext uri="{FF2B5EF4-FFF2-40B4-BE49-F238E27FC236}">
                <a16:creationId xmlns:a16="http://schemas.microsoft.com/office/drawing/2014/main" id="{0A478B47-4A03-DD04-2324-24A7BB8409FF}"/>
              </a:ext>
            </a:extLst>
          </p:cNvPr>
          <p:cNvSpPr txBox="1"/>
          <p:nvPr/>
        </p:nvSpPr>
        <p:spPr>
          <a:xfrm>
            <a:off x="989813" y="2102177"/>
            <a:ext cx="10133816" cy="2554545"/>
          </a:xfrm>
          <a:prstGeom prst="rect">
            <a:avLst/>
          </a:prstGeom>
          <a:noFill/>
        </p:spPr>
        <p:txBody>
          <a:bodyPr wrap="square">
            <a:spAutoFit/>
          </a:bodyPr>
          <a:lstStyle/>
          <a:p>
            <a:pPr lvl="0"/>
            <a:r>
              <a:rPr lang="de-CH" sz="2000" b="1" dirty="0">
                <a:latin typeface="Arial" panose="020B0604020202020204" pitchFamily="34" charset="0"/>
                <a:cs typeface="Arial" panose="020B0604020202020204" pitchFamily="34" charset="0"/>
              </a:rPr>
              <a:t>3) Ist die Reform fair für die Alten?</a:t>
            </a:r>
            <a:endParaRPr lang="de-CH" sz="2000" dirty="0">
              <a:latin typeface="Arial" panose="020B0604020202020204" pitchFamily="34" charset="0"/>
              <a:cs typeface="Arial" panose="020B0604020202020204" pitchFamily="34" charset="0"/>
            </a:endParaRP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Befürworter</a:t>
            </a:r>
            <a:r>
              <a:rPr lang="de-CH" sz="2000" dirty="0">
                <a:latin typeface="Arial" panose="020B0604020202020204" pitchFamily="34" charset="0"/>
                <a:cs typeface="Arial" panose="020B0604020202020204" pitchFamily="34" charset="0"/>
              </a:rPr>
              <a:t>: Ja. Es ist gut, wenn man im Alter in Ruhe in seinem Haus wohnen kann und nicht das Ersparte aufbrauchen muss für den Eigenmietwert und im schlimmsten Fall sogar das Haus verkaufen und ausziehen muss.</a:t>
            </a: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Gegner</a:t>
            </a:r>
            <a:r>
              <a:rPr lang="de-CH" sz="2000" dirty="0">
                <a:latin typeface="Arial" panose="020B0604020202020204" pitchFamily="34" charset="0"/>
                <a:cs typeface="Arial" panose="020B0604020202020204" pitchFamily="34" charset="0"/>
              </a:rPr>
              <a:t>: Nein. Den reichen Alten müssen wir nicht noch ein Steuergeschenk machen.</a:t>
            </a:r>
          </a:p>
          <a:p>
            <a:r>
              <a:rPr lang="de-CH" sz="2000" dirty="0">
                <a:latin typeface="Arial" panose="020B0604020202020204" pitchFamily="34" charset="0"/>
                <a:cs typeface="Arial" panose="020B0604020202020204" pitchFamily="34" charset="0"/>
              </a:rPr>
              <a:t>	</a:t>
            </a:r>
          </a:p>
        </p:txBody>
      </p:sp>
      <p:sp>
        <p:nvSpPr>
          <p:cNvPr id="4" name="Datumsplatzhalter 2">
            <a:extLst>
              <a:ext uri="{FF2B5EF4-FFF2-40B4-BE49-F238E27FC236}">
                <a16:creationId xmlns:a16="http://schemas.microsoft.com/office/drawing/2014/main" id="{6BE85699-E1D7-B99A-1187-311C01927A26}"/>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353443883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E00472C5-9736-8AE4-2994-32F93360C0AA}"/>
            </a:ext>
          </a:extLst>
        </p:cNvPr>
        <p:cNvGrpSpPr/>
        <p:nvPr/>
      </p:nvGrpSpPr>
      <p:grpSpPr>
        <a:xfrm>
          <a:off x="0" y="0"/>
          <a:ext cx="0" cy="0"/>
          <a:chOff x="0" y="0"/>
          <a:chExt cx="0" cy="0"/>
        </a:xfrm>
      </p:grpSpPr>
      <p:sp>
        <p:nvSpPr>
          <p:cNvPr id="3" name="Datumsplatzhalter 2">
            <a:extLst>
              <a:ext uri="{FF2B5EF4-FFF2-40B4-BE49-F238E27FC236}">
                <a16:creationId xmlns:a16="http://schemas.microsoft.com/office/drawing/2014/main" id="{CB59A426-3457-C916-62FA-8FDA9D330644}"/>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19EFC908-A464-8E6A-2AE7-E87B6C26F55A}"/>
              </a:ext>
            </a:extLst>
          </p:cNvPr>
          <p:cNvSpPr>
            <a:spLocks noGrp="1"/>
          </p:cNvSpPr>
          <p:nvPr>
            <p:ph type="sldNum" sz="quarter" idx="12"/>
          </p:nvPr>
        </p:nvSpPr>
        <p:spPr/>
        <p:txBody>
          <a:bodyPr/>
          <a:lstStyle/>
          <a:p>
            <a:fld id="{EBAEE1EB-8B44-4728-A11F-54C2BBCC5F47}" type="slidenum">
              <a:rPr lang="de-CH" smtClean="0"/>
              <a:pPr/>
              <a:t>12</a:t>
            </a:fld>
            <a:endParaRPr lang="de-CH" dirty="0"/>
          </a:p>
        </p:txBody>
      </p:sp>
      <p:sp>
        <p:nvSpPr>
          <p:cNvPr id="6" name="Textfeld 5">
            <a:extLst>
              <a:ext uri="{FF2B5EF4-FFF2-40B4-BE49-F238E27FC236}">
                <a16:creationId xmlns:a16="http://schemas.microsoft.com/office/drawing/2014/main" id="{06748035-B0DA-4705-8F5B-F9A0830E1ED5}"/>
              </a:ext>
            </a:extLst>
          </p:cNvPr>
          <p:cNvSpPr txBox="1"/>
          <p:nvPr/>
        </p:nvSpPr>
        <p:spPr>
          <a:xfrm>
            <a:off x="989813" y="2102177"/>
            <a:ext cx="10133816" cy="2862322"/>
          </a:xfrm>
          <a:prstGeom prst="rect">
            <a:avLst/>
          </a:prstGeom>
          <a:noFill/>
        </p:spPr>
        <p:txBody>
          <a:bodyPr wrap="square">
            <a:spAutoFit/>
          </a:bodyPr>
          <a:lstStyle/>
          <a:p>
            <a:pPr lvl="0"/>
            <a:r>
              <a:rPr lang="de-CH" sz="2000" b="1" dirty="0">
                <a:latin typeface="Arial" panose="020B0604020202020204" pitchFamily="34" charset="0"/>
                <a:cs typeface="Arial" panose="020B0604020202020204" pitchFamily="34" charset="0"/>
              </a:rPr>
              <a:t>4) Ist die Reform fair für die Jungen?</a:t>
            </a:r>
            <a:endParaRPr lang="de-CH" sz="2000" dirty="0">
              <a:latin typeface="Arial" panose="020B0604020202020204" pitchFamily="34" charset="0"/>
              <a:cs typeface="Arial" panose="020B0604020202020204" pitchFamily="34" charset="0"/>
            </a:endParaRP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Befürworter</a:t>
            </a:r>
            <a:r>
              <a:rPr lang="de-CH" sz="2000" dirty="0">
                <a:latin typeface="Arial" panose="020B0604020202020204" pitchFamily="34" charset="0"/>
                <a:cs typeface="Arial" panose="020B0604020202020204" pitchFamily="34" charset="0"/>
              </a:rPr>
              <a:t>: Ja. Wer erstmals eine selbstbewohnte Liegenschaft erwirbt, kann zehn Jahre lang einen beschränkten Schuldzinsabzug geltend machen. Das kommt den Jungen zugute.</a:t>
            </a: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Gegner</a:t>
            </a:r>
            <a:r>
              <a:rPr lang="de-CH" sz="2000" dirty="0">
                <a:latin typeface="Arial" panose="020B0604020202020204" pitchFamily="34" charset="0"/>
                <a:cs typeface="Arial" panose="020B0604020202020204" pitchFamily="34" charset="0"/>
              </a:rPr>
              <a:t>: Nein. Jene, die ihre Hypotheken noch nicht abbezahlt haben, verlieren tendenziell mit der Reform. Es trifft also genau die Jungen.</a:t>
            </a:r>
          </a:p>
          <a:p>
            <a:r>
              <a:rPr lang="de-CH" sz="2000" dirty="0">
                <a:latin typeface="Arial" panose="020B0604020202020204" pitchFamily="34" charset="0"/>
                <a:cs typeface="Arial" panose="020B0604020202020204" pitchFamily="34" charset="0"/>
              </a:rPr>
              <a:t>	</a:t>
            </a:r>
          </a:p>
        </p:txBody>
      </p:sp>
      <p:sp>
        <p:nvSpPr>
          <p:cNvPr id="4" name="Datumsplatzhalter 2">
            <a:extLst>
              <a:ext uri="{FF2B5EF4-FFF2-40B4-BE49-F238E27FC236}">
                <a16:creationId xmlns:a16="http://schemas.microsoft.com/office/drawing/2014/main" id="{29565AEF-3545-080A-1C59-88157625D494}"/>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2849523910"/>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428B308A-3105-06D9-2E1F-511EA5DCFB67}"/>
            </a:ext>
          </a:extLst>
        </p:cNvPr>
        <p:cNvGrpSpPr/>
        <p:nvPr/>
      </p:nvGrpSpPr>
      <p:grpSpPr>
        <a:xfrm>
          <a:off x="0" y="0"/>
          <a:ext cx="0" cy="0"/>
          <a:chOff x="0" y="0"/>
          <a:chExt cx="0" cy="0"/>
        </a:xfrm>
      </p:grpSpPr>
      <p:sp>
        <p:nvSpPr>
          <p:cNvPr id="3" name="Datumsplatzhalter 2">
            <a:extLst>
              <a:ext uri="{FF2B5EF4-FFF2-40B4-BE49-F238E27FC236}">
                <a16:creationId xmlns:a16="http://schemas.microsoft.com/office/drawing/2014/main" id="{976C6378-66A8-BDF7-9A49-D8E8EA3873B2}"/>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9F2F506C-8368-3C87-D756-3CA1A05630CD}"/>
              </a:ext>
            </a:extLst>
          </p:cNvPr>
          <p:cNvSpPr>
            <a:spLocks noGrp="1"/>
          </p:cNvSpPr>
          <p:nvPr>
            <p:ph type="sldNum" sz="quarter" idx="12"/>
          </p:nvPr>
        </p:nvSpPr>
        <p:spPr/>
        <p:txBody>
          <a:bodyPr/>
          <a:lstStyle/>
          <a:p>
            <a:fld id="{EBAEE1EB-8B44-4728-A11F-54C2BBCC5F47}" type="slidenum">
              <a:rPr lang="de-CH" smtClean="0"/>
              <a:pPr/>
              <a:t>13</a:t>
            </a:fld>
            <a:endParaRPr lang="de-CH" dirty="0"/>
          </a:p>
        </p:txBody>
      </p:sp>
      <p:sp>
        <p:nvSpPr>
          <p:cNvPr id="6" name="Textfeld 5">
            <a:extLst>
              <a:ext uri="{FF2B5EF4-FFF2-40B4-BE49-F238E27FC236}">
                <a16:creationId xmlns:a16="http://schemas.microsoft.com/office/drawing/2014/main" id="{822FACA5-7083-4B0B-86D6-42447A3E335C}"/>
              </a:ext>
            </a:extLst>
          </p:cNvPr>
          <p:cNvSpPr txBox="1"/>
          <p:nvPr/>
        </p:nvSpPr>
        <p:spPr>
          <a:xfrm>
            <a:off x="989813" y="2102177"/>
            <a:ext cx="10133816" cy="3477875"/>
          </a:xfrm>
          <a:prstGeom prst="rect">
            <a:avLst/>
          </a:prstGeom>
          <a:noFill/>
        </p:spPr>
        <p:txBody>
          <a:bodyPr wrap="square">
            <a:spAutoFit/>
          </a:bodyPr>
          <a:lstStyle/>
          <a:p>
            <a:r>
              <a:rPr lang="de-CH" sz="2000" dirty="0">
                <a:latin typeface="Arial" panose="020B0604020202020204" pitchFamily="34" charset="0"/>
                <a:cs typeface="Arial" panose="020B0604020202020204" pitchFamily="34" charset="0"/>
              </a:rPr>
              <a:t> 5) </a:t>
            </a:r>
            <a:r>
              <a:rPr lang="de-CH" sz="2000" b="1" dirty="0">
                <a:latin typeface="Arial" panose="020B0604020202020204" pitchFamily="34" charset="0"/>
                <a:cs typeface="Arial" panose="020B0604020202020204" pitchFamily="34" charset="0"/>
              </a:rPr>
              <a:t>Wird die Reform zu mehr Schwarzarbeit führen?</a:t>
            </a:r>
            <a:endParaRPr lang="de-CH" sz="2000" dirty="0">
              <a:latin typeface="Arial" panose="020B0604020202020204" pitchFamily="34" charset="0"/>
              <a:cs typeface="Arial" panose="020B0604020202020204" pitchFamily="34" charset="0"/>
            </a:endParaRPr>
          </a:p>
          <a:p>
            <a:r>
              <a:rPr lang="de-CH" sz="2000" b="1" dirty="0">
                <a:latin typeface="Arial" panose="020B0604020202020204" pitchFamily="34" charset="0"/>
                <a:cs typeface="Arial" panose="020B0604020202020204" pitchFamily="34" charset="0"/>
              </a:rPr>
              <a:t> </a:t>
            </a:r>
            <a:endParaRPr lang="de-CH" sz="2000" dirty="0">
              <a:latin typeface="Arial" panose="020B0604020202020204" pitchFamily="34" charset="0"/>
              <a:cs typeface="Arial" panose="020B0604020202020204" pitchFamily="34" charset="0"/>
            </a:endParaRPr>
          </a:p>
          <a:p>
            <a:r>
              <a:rPr lang="de-CH" sz="2000" b="1" i="1" dirty="0">
                <a:latin typeface="Arial" panose="020B0604020202020204" pitchFamily="34" charset="0"/>
                <a:cs typeface="Arial" panose="020B0604020202020204" pitchFamily="34" charset="0"/>
              </a:rPr>
              <a:t>Befürworter</a:t>
            </a:r>
            <a:r>
              <a:rPr lang="de-CH" sz="2000" dirty="0">
                <a:latin typeface="Arial" panose="020B0604020202020204" pitchFamily="34" charset="0"/>
                <a:cs typeface="Arial" panose="020B0604020202020204" pitchFamily="34" charset="0"/>
              </a:rPr>
              <a:t>: Nein. Schwarzarbeit ist ein eigenes Problem, das mit gezielten Massnahmen angegangen werden muss und nicht mit einem fiktiven Einkommen auf dem Eigenheim. Die Abschaffung des Eigenmietwertes macht das Steuersystem fairer und einfacher, ohne automatisch zu mehr Missbrauch zu führen.</a:t>
            </a: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Gegner</a:t>
            </a:r>
            <a:r>
              <a:rPr lang="de-CH" sz="2000" dirty="0">
                <a:latin typeface="Arial" panose="020B0604020202020204" pitchFamily="34" charset="0"/>
                <a:cs typeface="Arial" panose="020B0604020202020204" pitchFamily="34" charset="0"/>
              </a:rPr>
              <a:t>: Ja. Man wird nach dem Systemwechsel keine Unterhaltsabzüge mehr geltend machen. Das verlockt dazu, etwa für die Renovation des Hauses Leute schwarz arbeiten zu lassen.</a:t>
            </a:r>
          </a:p>
          <a:p>
            <a:r>
              <a:rPr lang="de-CH" sz="2000" dirty="0">
                <a:latin typeface="Arial" panose="020B0604020202020204" pitchFamily="34" charset="0"/>
                <a:cs typeface="Arial" panose="020B0604020202020204" pitchFamily="34" charset="0"/>
              </a:rPr>
              <a:t>	</a:t>
            </a:r>
          </a:p>
        </p:txBody>
      </p:sp>
      <p:sp>
        <p:nvSpPr>
          <p:cNvPr id="4" name="Datumsplatzhalter 2">
            <a:extLst>
              <a:ext uri="{FF2B5EF4-FFF2-40B4-BE49-F238E27FC236}">
                <a16:creationId xmlns:a16="http://schemas.microsoft.com/office/drawing/2014/main" id="{71FCAF6B-B9A2-3355-BE90-A68623782F89}"/>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559146655"/>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0F0B9CA6-27B0-2E40-E694-2AA3DCF662D7}"/>
            </a:ext>
          </a:extLst>
        </p:cNvPr>
        <p:cNvGrpSpPr/>
        <p:nvPr/>
      </p:nvGrpSpPr>
      <p:grpSpPr>
        <a:xfrm>
          <a:off x="0" y="0"/>
          <a:ext cx="0" cy="0"/>
          <a:chOff x="0" y="0"/>
          <a:chExt cx="0" cy="0"/>
        </a:xfrm>
      </p:grpSpPr>
      <p:sp>
        <p:nvSpPr>
          <p:cNvPr id="3" name="Datumsplatzhalter 2">
            <a:extLst>
              <a:ext uri="{FF2B5EF4-FFF2-40B4-BE49-F238E27FC236}">
                <a16:creationId xmlns:a16="http://schemas.microsoft.com/office/drawing/2014/main" id="{38B309E3-B4B2-5766-319E-22D233978B31}"/>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D3EDB7A5-9431-4954-EB8E-82D9E096D343}"/>
              </a:ext>
            </a:extLst>
          </p:cNvPr>
          <p:cNvSpPr>
            <a:spLocks noGrp="1"/>
          </p:cNvSpPr>
          <p:nvPr>
            <p:ph type="sldNum" sz="quarter" idx="12"/>
          </p:nvPr>
        </p:nvSpPr>
        <p:spPr/>
        <p:txBody>
          <a:bodyPr/>
          <a:lstStyle/>
          <a:p>
            <a:fld id="{EBAEE1EB-8B44-4728-A11F-54C2BBCC5F47}" type="slidenum">
              <a:rPr lang="de-CH" smtClean="0"/>
              <a:pPr/>
              <a:t>14</a:t>
            </a:fld>
            <a:endParaRPr lang="de-CH" dirty="0"/>
          </a:p>
        </p:txBody>
      </p:sp>
      <p:sp>
        <p:nvSpPr>
          <p:cNvPr id="6" name="Textfeld 5">
            <a:extLst>
              <a:ext uri="{FF2B5EF4-FFF2-40B4-BE49-F238E27FC236}">
                <a16:creationId xmlns:a16="http://schemas.microsoft.com/office/drawing/2014/main" id="{0CC8833B-DA0E-D065-9E4D-999775A3503A}"/>
              </a:ext>
            </a:extLst>
          </p:cNvPr>
          <p:cNvSpPr txBox="1"/>
          <p:nvPr/>
        </p:nvSpPr>
        <p:spPr>
          <a:xfrm>
            <a:off x="989813" y="2102177"/>
            <a:ext cx="10133816" cy="2862322"/>
          </a:xfrm>
          <a:prstGeom prst="rect">
            <a:avLst/>
          </a:prstGeom>
          <a:noFill/>
        </p:spPr>
        <p:txBody>
          <a:bodyPr wrap="square">
            <a:spAutoFit/>
          </a:bodyPr>
          <a:lstStyle/>
          <a:p>
            <a:pPr lvl="0"/>
            <a:r>
              <a:rPr lang="de-CH" sz="2000" b="1" dirty="0">
                <a:latin typeface="Arial" panose="020B0604020202020204" pitchFamily="34" charset="0"/>
                <a:cs typeface="Arial" panose="020B0604020202020204" pitchFamily="34" charset="0"/>
              </a:rPr>
              <a:t>6) Wird die Reform zu verwahrlosten Häusern führen?</a:t>
            </a:r>
            <a:endParaRPr lang="de-CH" sz="2000" dirty="0">
              <a:latin typeface="Arial" panose="020B0604020202020204" pitchFamily="34" charset="0"/>
              <a:cs typeface="Arial" panose="020B0604020202020204" pitchFamily="34" charset="0"/>
            </a:endParaRP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Befürworter</a:t>
            </a:r>
            <a:r>
              <a:rPr lang="de-CH" sz="2000" dirty="0">
                <a:latin typeface="Arial" panose="020B0604020202020204" pitchFamily="34" charset="0"/>
                <a:cs typeface="Arial" panose="020B0604020202020204" pitchFamily="34" charset="0"/>
              </a:rPr>
              <a:t>: Nein. Man renoviert sein Haus nicht nur, weil man von steuerlichen Vorteilen profitieren möchte, sondern weil Renovationsarbeiten hin und wieder fällig sind.</a:t>
            </a: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Gegner</a:t>
            </a:r>
            <a:r>
              <a:rPr lang="de-CH" sz="2000" dirty="0">
                <a:latin typeface="Arial" panose="020B0604020202020204" pitchFamily="34" charset="0"/>
                <a:cs typeface="Arial" panose="020B0604020202020204" pitchFamily="34" charset="0"/>
              </a:rPr>
              <a:t>: Ja. Da Unterhaltskosten nicht mehr von den Steuern abgezogen werden können, werden weniger Unterhalts- und Sanierungsarbeiten gemacht.</a:t>
            </a:r>
          </a:p>
          <a:p>
            <a:r>
              <a:rPr lang="de-CH" sz="2000" dirty="0">
                <a:latin typeface="Arial" panose="020B0604020202020204" pitchFamily="34" charset="0"/>
                <a:cs typeface="Arial" panose="020B0604020202020204" pitchFamily="34" charset="0"/>
              </a:rPr>
              <a:t>	</a:t>
            </a:r>
          </a:p>
        </p:txBody>
      </p:sp>
      <p:sp>
        <p:nvSpPr>
          <p:cNvPr id="4" name="Datumsplatzhalter 2">
            <a:extLst>
              <a:ext uri="{FF2B5EF4-FFF2-40B4-BE49-F238E27FC236}">
                <a16:creationId xmlns:a16="http://schemas.microsoft.com/office/drawing/2014/main" id="{270523E8-71F0-1DB7-174B-F17819730CC3}"/>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3742131070"/>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umsplatzhalter 2">
            <a:extLst>
              <a:ext uri="{FF2B5EF4-FFF2-40B4-BE49-F238E27FC236}">
                <a16:creationId xmlns:a16="http://schemas.microsoft.com/office/drawing/2014/main" id="{569D57C7-F6F8-3B43-06D6-742D15B613B0}"/>
              </a:ext>
            </a:extLst>
          </p:cNvPr>
          <p:cNvSpPr>
            <a:spLocks noGrp="1"/>
          </p:cNvSpPr>
          <p:nvPr>
            <p:ph type="dt" sz="half" idx="2"/>
          </p:nvPr>
        </p:nvSpPr>
        <p:spPr>
          <a:xfrm>
            <a:off x="838199" y="6356350"/>
            <a:ext cx="3996194" cy="365125"/>
          </a:xfrm>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654C84A6-F520-A25A-4430-388EF9C3C1D0}"/>
              </a:ext>
            </a:extLst>
          </p:cNvPr>
          <p:cNvSpPr>
            <a:spLocks noGrp="1"/>
          </p:cNvSpPr>
          <p:nvPr>
            <p:ph type="sldNum" sz="quarter" idx="4"/>
          </p:nvPr>
        </p:nvSpPr>
        <p:spPr/>
        <p:txBody>
          <a:bodyPr/>
          <a:lstStyle/>
          <a:p>
            <a:fld id="{EBAEE1EB-8B44-4728-A11F-54C2BBCC5F47}" type="slidenum">
              <a:rPr lang="de-CH" smtClean="0"/>
              <a:pPr/>
              <a:t>15</a:t>
            </a:fld>
            <a:endParaRPr lang="de-CH" dirty="0"/>
          </a:p>
        </p:txBody>
      </p:sp>
      <p:sp>
        <p:nvSpPr>
          <p:cNvPr id="2" name="Titel 1">
            <a:extLst>
              <a:ext uri="{FF2B5EF4-FFF2-40B4-BE49-F238E27FC236}">
                <a16:creationId xmlns:a16="http://schemas.microsoft.com/office/drawing/2014/main" id="{6F7AB7BF-F68B-35CD-1F3F-642D27DB98A1}"/>
              </a:ext>
            </a:extLst>
          </p:cNvPr>
          <p:cNvSpPr txBox="1">
            <a:spLocks/>
          </p:cNvSpPr>
          <p:nvPr/>
        </p:nvSpPr>
        <p:spPr>
          <a:xfrm>
            <a:off x="838199" y="940284"/>
            <a:ext cx="3996194" cy="581210"/>
          </a:xfrm>
          <a:prstGeom prst="rect">
            <a:avLst/>
          </a:prstGeom>
        </p:spPr>
        <p:txBody>
          <a:bodyPr>
            <a:normAutofit/>
          </a:bodyPr>
          <a:lstStyle>
            <a:lvl1pPr algn="l" defTabSz="914400" rtl="0" eaLnBrk="1" latinLnBrk="0" hangingPunct="1">
              <a:lnSpc>
                <a:spcPct val="90000"/>
              </a:lnSpc>
              <a:spcBef>
                <a:spcPct val="0"/>
              </a:spcBef>
              <a:buNone/>
              <a:defRPr sz="4400" kern="1200">
                <a:solidFill>
                  <a:schemeClr val="tx1"/>
                </a:solidFill>
                <a:latin typeface="Arial" panose="020B0604020202020204" pitchFamily="34" charset="0"/>
                <a:ea typeface="+mj-ea"/>
                <a:cs typeface="Arial" panose="020B0604020202020204" pitchFamily="34" charset="0"/>
              </a:defRPr>
            </a:lvl1pPr>
          </a:lstStyle>
          <a:p>
            <a:r>
              <a:rPr lang="de-DE" sz="3200" dirty="0"/>
              <a:t>Arena-Diskussion</a:t>
            </a:r>
            <a:endParaRPr lang="de-CH" sz="3200" dirty="0"/>
          </a:p>
        </p:txBody>
      </p:sp>
      <p:sp>
        <p:nvSpPr>
          <p:cNvPr id="4" name="Datumsplatzhalter 2">
            <a:extLst>
              <a:ext uri="{FF2B5EF4-FFF2-40B4-BE49-F238E27FC236}">
                <a16:creationId xmlns:a16="http://schemas.microsoft.com/office/drawing/2014/main" id="{5F103438-C1E2-65CF-C1F2-1E59F433015E}"/>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pic>
        <p:nvPicPr>
          <p:cNvPr id="6" name="Grafik 5" descr="Ein Bild, das Text, Screenshot, Schrift, Design enthält.">
            <a:extLst>
              <a:ext uri="{FF2B5EF4-FFF2-40B4-BE49-F238E27FC236}">
                <a16:creationId xmlns:a16="http://schemas.microsoft.com/office/drawing/2014/main" id="{CD2DBC72-76D5-509B-9ACF-FB9CB19A22E8}"/>
              </a:ext>
            </a:extLst>
          </p:cNvPr>
          <p:cNvPicPr>
            <a:picLocks noChangeAspect="1"/>
          </p:cNvPicPr>
          <p:nvPr/>
        </p:nvPicPr>
        <p:blipFill rotWithShape="1">
          <a:blip r:embed="rId3">
            <a:extLst>
              <a:ext uri="{28A0092B-C50C-407E-A947-70E740481C1C}">
                <a14:useLocalDpi xmlns:a14="http://schemas.microsoft.com/office/drawing/2010/main" val="0"/>
              </a:ext>
            </a:extLst>
          </a:blip>
          <a:srcRect t="10348" b="11024"/>
          <a:stretch/>
        </p:blipFill>
        <p:spPr>
          <a:xfrm>
            <a:off x="1450384" y="1521494"/>
            <a:ext cx="9291231" cy="4109292"/>
          </a:xfrm>
          <a:prstGeom prst="rect">
            <a:avLst/>
          </a:prstGeom>
        </p:spPr>
      </p:pic>
      <p:sp>
        <p:nvSpPr>
          <p:cNvPr id="7" name="Textfeld 6">
            <a:extLst>
              <a:ext uri="{FF2B5EF4-FFF2-40B4-BE49-F238E27FC236}">
                <a16:creationId xmlns:a16="http://schemas.microsoft.com/office/drawing/2014/main" id="{7908B9EB-2692-691E-FF2F-A16585C0FA30}"/>
              </a:ext>
            </a:extLst>
          </p:cNvPr>
          <p:cNvSpPr txBox="1"/>
          <p:nvPr/>
        </p:nvSpPr>
        <p:spPr>
          <a:xfrm>
            <a:off x="838199" y="5793242"/>
            <a:ext cx="8920584" cy="276999"/>
          </a:xfrm>
          <a:prstGeom prst="rect">
            <a:avLst/>
          </a:prstGeom>
          <a:noFill/>
        </p:spPr>
        <p:txBody>
          <a:bodyPr wrap="none" rtlCol="0">
            <a:spAutoFit/>
          </a:bodyPr>
          <a:lstStyle/>
          <a:p>
            <a:r>
              <a:rPr lang="de-DE" sz="1200" dirty="0">
                <a:solidFill>
                  <a:schemeClr val="bg1">
                    <a:lumMod val="50000"/>
                  </a:schemeClr>
                </a:solidFill>
                <a:latin typeface="Arial" panose="020B0604020202020204" pitchFamily="34" charset="0"/>
                <a:cs typeface="Arial" panose="020B0604020202020204" pitchFamily="34" charset="0"/>
              </a:rPr>
              <a:t>Abbildung 1:  Arena aus </a:t>
            </a:r>
            <a:r>
              <a:rPr lang="de-DE" sz="1200" dirty="0">
                <a:solidFill>
                  <a:schemeClr val="accent1">
                    <a:lumMod val="50000"/>
                  </a:schemeClr>
                </a:solidFill>
                <a:latin typeface="Arial" panose="020B0604020202020204" pitchFamily="34" charset="0"/>
                <a:cs typeface="Arial" panose="020B0604020202020204" pitchFamily="34" charset="0"/>
                <a:hlinkClick r:id="rId4">
                  <a:extLst>
                    <a:ext uri="{A12FA001-AC4F-418D-AE19-62706E023703}">
                      <ahyp:hlinkClr xmlns:ahyp="http://schemas.microsoft.com/office/drawing/2018/hyperlinkcolor" val="tx"/>
                    </a:ext>
                  </a:extLst>
                </a:hlinkClick>
              </a:rPr>
              <a:t>«Wirtschaft &amp; Politik aktuell», Sonderausgabe – Förderung der demokratischen Kompetenz, 2023, S. 41</a:t>
            </a:r>
            <a:endParaRPr lang="de-CH" sz="1200" dirty="0">
              <a:solidFill>
                <a:schemeClr val="accent1">
                  <a:lumMod val="50000"/>
                </a:schemeClr>
              </a:solidFill>
            </a:endParaRPr>
          </a:p>
        </p:txBody>
      </p:sp>
    </p:spTree>
    <p:extLst>
      <p:ext uri="{BB962C8B-B14F-4D97-AF65-F5344CB8AC3E}">
        <p14:creationId xmlns:p14="http://schemas.microsoft.com/office/powerpoint/2010/main" val="1852411661"/>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2A58EF5-A2C1-4136-B4E9-9F2F6DC58ECE}"/>
              </a:ext>
            </a:extLst>
          </p:cNvPr>
          <p:cNvSpPr>
            <a:spLocks noGrp="1"/>
          </p:cNvSpPr>
          <p:nvPr>
            <p:ph type="title"/>
          </p:nvPr>
        </p:nvSpPr>
        <p:spPr/>
        <p:txBody>
          <a:bodyPr>
            <a:normAutofit/>
          </a:bodyPr>
          <a:lstStyle/>
          <a:p>
            <a:r>
              <a:rPr lang="de-DE" sz="3200" dirty="0"/>
              <a:t>Rückblick/offene Fragen</a:t>
            </a:r>
            <a:endParaRPr lang="de-CH" sz="3200" dirty="0"/>
          </a:p>
        </p:txBody>
      </p:sp>
      <p:sp>
        <p:nvSpPr>
          <p:cNvPr id="3" name="Datumsplatzhalter 2">
            <a:extLst>
              <a:ext uri="{FF2B5EF4-FFF2-40B4-BE49-F238E27FC236}">
                <a16:creationId xmlns:a16="http://schemas.microsoft.com/office/drawing/2014/main" id="{45B87AFA-BEFE-48E3-AAA0-65C75A09328B}"/>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C009CD67-922F-420F-8C4A-AD9BD3C590A2}"/>
              </a:ext>
            </a:extLst>
          </p:cNvPr>
          <p:cNvSpPr>
            <a:spLocks noGrp="1"/>
          </p:cNvSpPr>
          <p:nvPr>
            <p:ph type="sldNum" sz="quarter" idx="12"/>
          </p:nvPr>
        </p:nvSpPr>
        <p:spPr/>
        <p:txBody>
          <a:bodyPr/>
          <a:lstStyle/>
          <a:p>
            <a:fld id="{EBAEE1EB-8B44-4728-A11F-54C2BBCC5F47}" type="slidenum">
              <a:rPr lang="de-CH" smtClean="0"/>
              <a:pPr/>
              <a:t>16</a:t>
            </a:fld>
            <a:endParaRPr lang="de-CH" dirty="0"/>
          </a:p>
        </p:txBody>
      </p:sp>
      <mc:AlternateContent xmlns:mc="http://schemas.openxmlformats.org/markup-compatibility/2006" xmlns:p14="http://schemas.microsoft.com/office/powerpoint/2010/main">
        <mc:Choice Requires="p14">
          <p:contentPart p14:bwMode="auto" r:id="rId2">
            <p14:nvContentPartPr>
              <p14:cNvPr id="6" name="Freihand 5">
                <a:extLst>
                  <a:ext uri="{FF2B5EF4-FFF2-40B4-BE49-F238E27FC236}">
                    <a16:creationId xmlns:a16="http://schemas.microsoft.com/office/drawing/2014/main" id="{D866C04E-F238-424B-8388-95FFCF947C30}"/>
                  </a:ext>
                </a:extLst>
              </p14:cNvPr>
              <p14:cNvContentPartPr/>
              <p14:nvPr/>
            </p14:nvContentPartPr>
            <p14:xfrm>
              <a:off x="601048" y="-758406"/>
              <a:ext cx="360" cy="360"/>
            </p14:xfrm>
          </p:contentPart>
        </mc:Choice>
        <mc:Fallback xmlns="">
          <p:pic>
            <p:nvPicPr>
              <p:cNvPr id="6" name="Freihand 5">
                <a:extLst>
                  <a:ext uri="{FF2B5EF4-FFF2-40B4-BE49-F238E27FC236}">
                    <a16:creationId xmlns:a16="http://schemas.microsoft.com/office/drawing/2014/main" id="{D866C04E-F238-424B-8388-95FFCF947C30}"/>
                  </a:ext>
                </a:extLst>
              </p:cNvPr>
              <p:cNvPicPr/>
              <p:nvPr/>
            </p:nvPicPr>
            <p:blipFill>
              <a:blip r:embed="rId3"/>
              <a:stretch>
                <a:fillRect/>
              </a:stretch>
            </p:blipFill>
            <p:spPr>
              <a:xfrm>
                <a:off x="583048" y="-776406"/>
                <a:ext cx="36000" cy="36000"/>
              </a:xfrm>
              <a:prstGeom prst="rect">
                <a:avLst/>
              </a:prstGeom>
            </p:spPr>
          </p:pic>
        </mc:Fallback>
      </mc:AlternateContent>
      <p:sp>
        <p:nvSpPr>
          <p:cNvPr id="7" name="Rechteck 6">
            <a:extLst>
              <a:ext uri="{FF2B5EF4-FFF2-40B4-BE49-F238E27FC236}">
                <a16:creationId xmlns:a16="http://schemas.microsoft.com/office/drawing/2014/main" id="{28DADA66-1282-494B-9049-B90BFCCBCFFA}"/>
              </a:ext>
            </a:extLst>
          </p:cNvPr>
          <p:cNvSpPr/>
          <p:nvPr/>
        </p:nvSpPr>
        <p:spPr>
          <a:xfrm>
            <a:off x="838199" y="1807865"/>
            <a:ext cx="10448926" cy="1651158"/>
          </a:xfrm>
          <a:prstGeom prst="rect">
            <a:avLst/>
          </a:prstGeom>
        </p:spPr>
        <p:txBody>
          <a:bodyPr wrap="square">
            <a:spAutoFit/>
          </a:bodyPr>
          <a:lstStyle/>
          <a:p>
            <a:pPr marL="342900" indent="-342900">
              <a:lnSpc>
                <a:spcPct val="150000"/>
              </a:lnSpc>
              <a:spcBef>
                <a:spcPts val="1800"/>
              </a:spcBef>
              <a:buFont typeface="+mj-lt"/>
              <a:buAutoNum type="alphaLcParenR"/>
            </a:pPr>
            <a:r>
              <a:rPr lang="de-CH" sz="2000" dirty="0">
                <a:effectLst/>
                <a:latin typeface="Arial" panose="020B0604020202020204" pitchFamily="34" charset="0"/>
                <a:ea typeface="Calibri" panose="020F0502020204030204" pitchFamily="34" charset="0"/>
              </a:rPr>
              <a:t>Hat die Auseinandersetzung bei Ihnen gewisse Einstellungen, Meinungen oder Ansichten geändert?</a:t>
            </a:r>
          </a:p>
          <a:p>
            <a:pPr marL="342900" indent="-342900">
              <a:lnSpc>
                <a:spcPct val="150000"/>
              </a:lnSpc>
              <a:spcBef>
                <a:spcPts val="1800"/>
              </a:spcBef>
              <a:buFont typeface="+mj-lt"/>
              <a:buAutoNum type="alphaLcParenR"/>
            </a:pPr>
            <a:r>
              <a:rPr lang="de-CH" sz="2000" dirty="0">
                <a:effectLst/>
                <a:latin typeface="Arial" panose="020B0604020202020204" pitchFamily="34" charset="0"/>
                <a:ea typeface="Calibri" panose="020F0502020204030204" pitchFamily="34" charset="0"/>
              </a:rPr>
              <a:t>Welche neuen Erkenntnisse konnten Sie gewinnen?</a:t>
            </a:r>
            <a:endParaRPr lang="de-DE" sz="2000" i="1" dirty="0">
              <a:latin typeface="Arial" panose="020B0604020202020204" pitchFamily="34" charset="0"/>
              <a:cs typeface="Arial" panose="020B0604020202020204" pitchFamily="34" charset="0"/>
            </a:endParaRPr>
          </a:p>
        </p:txBody>
      </p:sp>
      <p:sp>
        <p:nvSpPr>
          <p:cNvPr id="4" name="Datumsplatzhalter 2">
            <a:extLst>
              <a:ext uri="{FF2B5EF4-FFF2-40B4-BE49-F238E27FC236}">
                <a16:creationId xmlns:a16="http://schemas.microsoft.com/office/drawing/2014/main" id="{B9962835-0C34-5431-CD41-15680C0157FC}"/>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334985852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2A58EF5-A2C1-4136-B4E9-9F2F6DC58ECE}"/>
              </a:ext>
            </a:extLst>
          </p:cNvPr>
          <p:cNvSpPr>
            <a:spLocks noGrp="1"/>
          </p:cNvSpPr>
          <p:nvPr>
            <p:ph type="title"/>
          </p:nvPr>
        </p:nvSpPr>
        <p:spPr/>
        <p:txBody>
          <a:bodyPr>
            <a:normAutofit/>
          </a:bodyPr>
          <a:lstStyle/>
          <a:p>
            <a:r>
              <a:rPr lang="de-DE" sz="3200" dirty="0"/>
              <a:t>Übergeordnete Debatte </a:t>
            </a:r>
            <a:endParaRPr lang="de-CH" sz="3200" dirty="0"/>
          </a:p>
        </p:txBody>
      </p:sp>
      <p:sp>
        <p:nvSpPr>
          <p:cNvPr id="3" name="Datumsplatzhalter 2">
            <a:extLst>
              <a:ext uri="{FF2B5EF4-FFF2-40B4-BE49-F238E27FC236}">
                <a16:creationId xmlns:a16="http://schemas.microsoft.com/office/drawing/2014/main" id="{45B87AFA-BEFE-48E3-AAA0-65C75A09328B}"/>
              </a:ext>
            </a:extLst>
          </p:cNvPr>
          <p:cNvSpPr>
            <a:spLocks noGrp="1"/>
          </p:cNvSpPr>
          <p:nvPr>
            <p:ph type="dt" sz="half" idx="10"/>
          </p:nvPr>
        </p:nvSpPr>
        <p:spPr>
          <a:xfrm>
            <a:off x="838199" y="6356350"/>
            <a:ext cx="4012097" cy="365125"/>
          </a:xfrm>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C009CD67-922F-420F-8C4A-AD9BD3C590A2}"/>
              </a:ext>
            </a:extLst>
          </p:cNvPr>
          <p:cNvSpPr>
            <a:spLocks noGrp="1"/>
          </p:cNvSpPr>
          <p:nvPr>
            <p:ph type="sldNum" sz="quarter" idx="12"/>
          </p:nvPr>
        </p:nvSpPr>
        <p:spPr/>
        <p:txBody>
          <a:bodyPr/>
          <a:lstStyle/>
          <a:p>
            <a:fld id="{EBAEE1EB-8B44-4728-A11F-54C2BBCC5F47}" type="slidenum">
              <a:rPr lang="de-CH" smtClean="0"/>
              <a:pPr/>
              <a:t>2</a:t>
            </a:fld>
            <a:endParaRPr lang="de-CH" dirty="0"/>
          </a:p>
        </p:txBody>
      </p:sp>
      <p:sp>
        <p:nvSpPr>
          <p:cNvPr id="6" name="Textfeld 5">
            <a:extLst>
              <a:ext uri="{FF2B5EF4-FFF2-40B4-BE49-F238E27FC236}">
                <a16:creationId xmlns:a16="http://schemas.microsoft.com/office/drawing/2014/main" id="{017FCFB4-03A8-E8AB-8443-8400BE336A3F}"/>
              </a:ext>
            </a:extLst>
          </p:cNvPr>
          <p:cNvSpPr txBox="1"/>
          <p:nvPr/>
        </p:nvSpPr>
        <p:spPr>
          <a:xfrm>
            <a:off x="989813" y="2007907"/>
            <a:ext cx="9945279" cy="463075"/>
          </a:xfrm>
          <a:prstGeom prst="rect">
            <a:avLst/>
          </a:prstGeom>
          <a:noFill/>
        </p:spPr>
        <p:txBody>
          <a:bodyPr wrap="square">
            <a:spAutoFit/>
          </a:bodyPr>
          <a:lstStyle/>
          <a:p>
            <a:pPr>
              <a:lnSpc>
                <a:spcPct val="150000"/>
              </a:lnSpc>
              <a:spcBef>
                <a:spcPts val="1200"/>
              </a:spcBef>
            </a:pPr>
            <a:r>
              <a:rPr lang="de-CH" dirty="0">
                <a:latin typeface="Arial" panose="020B0604020202020204" pitchFamily="34" charset="0"/>
                <a:ea typeface="Calibri" panose="020F0502020204030204" pitchFamily="34" charset="0"/>
                <a:cs typeface="Arial" panose="020B0604020202020204" pitchFamily="34" charset="0"/>
              </a:rPr>
              <a:t>	</a:t>
            </a:r>
            <a:endParaRPr lang="de-CH" sz="1800" dirty="0">
              <a:effectLst/>
              <a:latin typeface="Calibri" panose="020F0502020204030204" pitchFamily="34" charset="0"/>
              <a:ea typeface="Calibri" panose="020F0502020204030204" pitchFamily="34" charset="0"/>
              <a:cs typeface="Arial" panose="020B0604020202020204" pitchFamily="34" charset="0"/>
            </a:endParaRPr>
          </a:p>
        </p:txBody>
      </p:sp>
      <p:sp>
        <p:nvSpPr>
          <p:cNvPr id="4" name="Datumsplatzhalter 2">
            <a:extLst>
              <a:ext uri="{FF2B5EF4-FFF2-40B4-BE49-F238E27FC236}">
                <a16:creationId xmlns:a16="http://schemas.microsoft.com/office/drawing/2014/main" id="{9BE0386F-A0F1-F5B1-32A2-1B0FA25FC27C}"/>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
        <p:nvSpPr>
          <p:cNvPr id="8" name="Textfeld 7">
            <a:extLst>
              <a:ext uri="{FF2B5EF4-FFF2-40B4-BE49-F238E27FC236}">
                <a16:creationId xmlns:a16="http://schemas.microsoft.com/office/drawing/2014/main" id="{B1598F53-2F67-C42C-E3E1-8CB60EC23E96}"/>
              </a:ext>
            </a:extLst>
          </p:cNvPr>
          <p:cNvSpPr txBox="1"/>
          <p:nvPr/>
        </p:nvSpPr>
        <p:spPr>
          <a:xfrm>
            <a:off x="902130" y="1644087"/>
            <a:ext cx="11047699" cy="4093428"/>
          </a:xfrm>
          <a:prstGeom prst="rect">
            <a:avLst/>
          </a:prstGeom>
          <a:noFill/>
        </p:spPr>
        <p:txBody>
          <a:bodyPr wrap="square">
            <a:spAutoFit/>
          </a:bodyPr>
          <a:lstStyle/>
          <a:p>
            <a:r>
              <a:rPr lang="de-DE" sz="2000" b="1" i="0" u="none" strike="noStrike" baseline="0" dirty="0">
                <a:solidFill>
                  <a:srgbClr val="000000"/>
                </a:solidFill>
                <a:latin typeface="Arial" panose="020B0604020202020204" pitchFamily="34" charset="0"/>
                <a:cs typeface="Arial" panose="020B0604020202020204" pitchFamily="34" charset="0"/>
              </a:rPr>
              <a:t>A) Bundesgesetz: Systemwechsel bei der Wohneigentumsbesteuerung </a:t>
            </a:r>
            <a:endParaRPr lang="de-DE" sz="2000" b="0" i="0" u="none" strike="noStrike" baseline="0" dirty="0">
              <a:solidFill>
                <a:srgbClr val="000000"/>
              </a:solidFill>
              <a:latin typeface="Arial" panose="020B0604020202020204" pitchFamily="34" charset="0"/>
              <a:cs typeface="Arial" panose="020B0604020202020204" pitchFamily="34" charset="0"/>
            </a:endParaRPr>
          </a:p>
          <a:p>
            <a:pPr marL="285750" indent="-285750">
              <a:buFont typeface="Arial" panose="020B0604020202020204" pitchFamily="34" charset="0"/>
              <a:buChar char="•"/>
            </a:pPr>
            <a:r>
              <a:rPr lang="de-DE" sz="2000" b="0" i="0" u="none" strike="noStrike" baseline="0" dirty="0">
                <a:solidFill>
                  <a:srgbClr val="000000"/>
                </a:solidFill>
                <a:latin typeface="Arial" panose="020B0604020202020204" pitchFamily="34" charset="0"/>
                <a:cs typeface="Arial" panose="020B0604020202020204" pitchFamily="34" charset="0"/>
              </a:rPr>
              <a:t>neues Gesetz, das die Abschaffung des Eigenmietwerts konkretisiert</a:t>
            </a:r>
          </a:p>
          <a:p>
            <a:pPr marL="285750" indent="-285750">
              <a:buFont typeface="Arial" panose="020B0604020202020204" pitchFamily="34" charset="0"/>
              <a:buChar char="•"/>
            </a:pPr>
            <a:r>
              <a:rPr lang="de-DE" sz="2000" b="0" i="0" u="none" strike="noStrike" baseline="0" dirty="0">
                <a:solidFill>
                  <a:srgbClr val="000000"/>
                </a:solidFill>
                <a:latin typeface="Arial" panose="020B0604020202020204" pitchFamily="34" charset="0"/>
                <a:cs typeface="Arial" panose="020B0604020202020204" pitchFamily="34" charset="0"/>
              </a:rPr>
              <a:t>Referendumsfrist bis zum 19. April 2025, kein Referendum ergriffen</a:t>
            </a:r>
          </a:p>
          <a:p>
            <a:pPr marL="285750" indent="-285750">
              <a:buFont typeface="Arial" panose="020B0604020202020204" pitchFamily="34" charset="0"/>
              <a:buChar char="•"/>
            </a:pPr>
            <a:r>
              <a:rPr lang="de-CH" sz="2000" b="0" i="0" u="none" strike="noStrike" baseline="0" dirty="0">
                <a:solidFill>
                  <a:srgbClr val="000000"/>
                </a:solidFill>
                <a:latin typeface="Arial" panose="020B0604020202020204" pitchFamily="34" charset="0"/>
                <a:cs typeface="Arial" panose="020B0604020202020204" pitchFamily="34" charset="0"/>
              </a:rPr>
              <a:t>keine Volksabstimmung</a:t>
            </a:r>
          </a:p>
          <a:p>
            <a:endParaRPr lang="de-CH" sz="2000" b="0" i="0" u="none" strike="noStrike" baseline="0" dirty="0">
              <a:solidFill>
                <a:srgbClr val="000000"/>
              </a:solidFill>
              <a:latin typeface="Arial" panose="020B0604020202020204" pitchFamily="34" charset="0"/>
              <a:cs typeface="Arial" panose="020B0604020202020204" pitchFamily="34" charset="0"/>
            </a:endParaRPr>
          </a:p>
          <a:p>
            <a:r>
              <a:rPr lang="de-DE" sz="2000" b="1" i="0" u="none" strike="noStrike" baseline="0" dirty="0">
                <a:solidFill>
                  <a:srgbClr val="000000"/>
                </a:solidFill>
                <a:latin typeface="Arial" panose="020B0604020202020204" pitchFamily="34" charset="0"/>
                <a:cs typeface="Arial" panose="020B0604020202020204" pitchFamily="34" charset="0"/>
              </a:rPr>
              <a:t>B) Bundesbeschluss: Kant. Liegenschaftssteuern auf Zweitliegenschaften</a:t>
            </a:r>
            <a:endParaRPr lang="de-DE" sz="2000" b="0" i="0" u="none" strike="noStrike" baseline="0" dirty="0">
              <a:solidFill>
                <a:srgbClr val="000000"/>
              </a:solidFill>
              <a:latin typeface="Arial" panose="020B0604020202020204" pitchFamily="34" charset="0"/>
              <a:cs typeface="Arial" panose="020B0604020202020204" pitchFamily="34" charset="0"/>
            </a:endParaRPr>
          </a:p>
          <a:p>
            <a:pPr marL="285750" indent="-285750">
              <a:buFont typeface="Arial" panose="020B0604020202020204" pitchFamily="34" charset="0"/>
              <a:buChar char="•"/>
            </a:pPr>
            <a:r>
              <a:rPr lang="de-DE" sz="2000" dirty="0">
                <a:solidFill>
                  <a:srgbClr val="000000"/>
                </a:solidFill>
                <a:latin typeface="Arial" panose="020B0604020202020204" pitchFamily="34" charset="0"/>
                <a:cs typeface="Arial" panose="020B0604020202020204" pitchFamily="34" charset="0"/>
              </a:rPr>
              <a:t>neue Verfassungskompetenz für Kantone zur Einführung einer Objektsteuer auf Zweitliegenschaften</a:t>
            </a:r>
          </a:p>
          <a:p>
            <a:pPr marL="285750" indent="-285750">
              <a:buFont typeface="Arial" panose="020B0604020202020204" pitchFamily="34" charset="0"/>
              <a:buChar char="•"/>
            </a:pPr>
            <a:r>
              <a:rPr lang="de-DE" sz="2000" dirty="0">
                <a:solidFill>
                  <a:srgbClr val="000000"/>
                </a:solidFill>
                <a:latin typeface="Arial" panose="020B0604020202020204" pitchFamily="34" charset="0"/>
                <a:cs typeface="Arial" panose="020B0604020202020204" pitchFamily="34" charset="0"/>
              </a:rPr>
              <a:t>keine Pflicht, sondern Möglichkeit zur Erhebung einer solchen Steuer</a:t>
            </a:r>
          </a:p>
          <a:p>
            <a:pPr marL="285750" indent="-285750">
              <a:buFont typeface="Arial" panose="020B0604020202020204" pitchFamily="34" charset="0"/>
              <a:buChar char="•"/>
            </a:pPr>
            <a:r>
              <a:rPr lang="de-DE" sz="2000" dirty="0">
                <a:solidFill>
                  <a:srgbClr val="000000"/>
                </a:solidFill>
                <a:latin typeface="Arial" panose="020B0604020202020204" pitchFamily="34" charset="0"/>
                <a:cs typeface="Arial" panose="020B0604020202020204" pitchFamily="34" charset="0"/>
              </a:rPr>
              <a:t>obligatorisches Referendum (Verfassungsänderung: Volks- und Ständemehr)</a:t>
            </a:r>
          </a:p>
          <a:p>
            <a:endParaRPr lang="de-CH" sz="2000" b="0" i="0" u="none" strike="noStrike" baseline="0" dirty="0">
              <a:solidFill>
                <a:srgbClr val="000000"/>
              </a:solidFill>
              <a:latin typeface="Arial" panose="020B0604020202020204" pitchFamily="34" charset="0"/>
              <a:cs typeface="Arial" panose="020B0604020202020204" pitchFamily="34" charset="0"/>
            </a:endParaRPr>
          </a:p>
          <a:p>
            <a:endParaRPr lang="de-CH" sz="2000" b="0" i="0" u="none" strike="noStrike" baseline="0" dirty="0">
              <a:solidFill>
                <a:srgbClr val="000000"/>
              </a:solidFill>
              <a:latin typeface="Arial" panose="020B0604020202020204" pitchFamily="34" charset="0"/>
              <a:cs typeface="Arial" panose="020B0604020202020204" pitchFamily="34" charset="0"/>
            </a:endParaRPr>
          </a:p>
          <a:p>
            <a:r>
              <a:rPr lang="de-DE" sz="2000" u="none" strike="noStrike" baseline="0" dirty="0">
                <a:solidFill>
                  <a:srgbClr val="FF0000"/>
                </a:solidFill>
                <a:latin typeface="Arial" panose="020B0604020202020204" pitchFamily="34" charset="0"/>
                <a:cs typeface="Arial" panose="020B0604020202020204" pitchFamily="34" charset="0"/>
              </a:rPr>
              <a:t>Vorlage A tritt nur bei Annahme der Vorlage B in Kraft!</a:t>
            </a:r>
          </a:p>
        </p:txBody>
      </p:sp>
    </p:spTree>
    <p:extLst>
      <p:ext uri="{BB962C8B-B14F-4D97-AF65-F5344CB8AC3E}">
        <p14:creationId xmlns:p14="http://schemas.microsoft.com/office/powerpoint/2010/main" val="164889631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umsplatzhalter 2">
            <a:extLst>
              <a:ext uri="{FF2B5EF4-FFF2-40B4-BE49-F238E27FC236}">
                <a16:creationId xmlns:a16="http://schemas.microsoft.com/office/drawing/2014/main" id="{45B87AFA-BEFE-48E3-AAA0-65C75A09328B}"/>
              </a:ext>
            </a:extLst>
          </p:cNvPr>
          <p:cNvSpPr>
            <a:spLocks noGrp="1"/>
          </p:cNvSpPr>
          <p:nvPr>
            <p:ph type="dt" sz="half" idx="10"/>
          </p:nvPr>
        </p:nvSpPr>
        <p:spPr/>
        <p:txBody>
          <a:bodyPr/>
          <a:lstStyle/>
          <a:p>
            <a:r>
              <a:rPr lang="de-CH" i="1"/>
              <a:t>www.klv.ch / Download / Wirtschaft &amp; Politik aktuell</a:t>
            </a:r>
            <a:endParaRPr lang="de-CH" i="1" dirty="0"/>
          </a:p>
        </p:txBody>
      </p:sp>
      <p:sp>
        <p:nvSpPr>
          <p:cNvPr id="5" name="Foliennummernplatzhalter 4">
            <a:extLst>
              <a:ext uri="{FF2B5EF4-FFF2-40B4-BE49-F238E27FC236}">
                <a16:creationId xmlns:a16="http://schemas.microsoft.com/office/drawing/2014/main" id="{C009CD67-922F-420F-8C4A-AD9BD3C590A2}"/>
              </a:ext>
            </a:extLst>
          </p:cNvPr>
          <p:cNvSpPr>
            <a:spLocks noGrp="1"/>
          </p:cNvSpPr>
          <p:nvPr>
            <p:ph type="sldNum" sz="quarter" idx="12"/>
          </p:nvPr>
        </p:nvSpPr>
        <p:spPr/>
        <p:txBody>
          <a:bodyPr/>
          <a:lstStyle/>
          <a:p>
            <a:fld id="{EBAEE1EB-8B44-4728-A11F-54C2BBCC5F47}" type="slidenum">
              <a:rPr lang="de-CH" smtClean="0"/>
              <a:pPr/>
              <a:t>3</a:t>
            </a:fld>
            <a:endParaRPr lang="de-CH" dirty="0"/>
          </a:p>
        </p:txBody>
      </p:sp>
      <p:sp>
        <p:nvSpPr>
          <p:cNvPr id="8" name="Titel 7">
            <a:extLst>
              <a:ext uri="{FF2B5EF4-FFF2-40B4-BE49-F238E27FC236}">
                <a16:creationId xmlns:a16="http://schemas.microsoft.com/office/drawing/2014/main" id="{A66F3C54-CB58-40E1-AFE8-12C7840D615A}"/>
              </a:ext>
            </a:extLst>
          </p:cNvPr>
          <p:cNvSpPr>
            <a:spLocks noGrp="1"/>
          </p:cNvSpPr>
          <p:nvPr>
            <p:ph type="title"/>
          </p:nvPr>
        </p:nvSpPr>
        <p:spPr>
          <a:xfrm>
            <a:off x="319809" y="590920"/>
            <a:ext cx="10515600" cy="1259847"/>
          </a:xfrm>
        </p:spPr>
        <p:txBody>
          <a:bodyPr>
            <a:normAutofit/>
          </a:bodyPr>
          <a:lstStyle/>
          <a:p>
            <a:pPr algn="ctr"/>
            <a:r>
              <a:rPr lang="de-CH" sz="3200" dirty="0"/>
              <a:t>Referendum</a:t>
            </a:r>
          </a:p>
        </p:txBody>
      </p:sp>
      <p:sp>
        <p:nvSpPr>
          <p:cNvPr id="9" name="TextBox 8">
            <a:extLst>
              <a:ext uri="{FF2B5EF4-FFF2-40B4-BE49-F238E27FC236}">
                <a16:creationId xmlns:a16="http://schemas.microsoft.com/office/drawing/2014/main" id="{1975B398-E74A-4F82-A5D8-0C7FE23C0550}"/>
              </a:ext>
            </a:extLst>
          </p:cNvPr>
          <p:cNvSpPr txBox="1">
            <a:spLocks/>
          </p:cNvSpPr>
          <p:nvPr/>
        </p:nvSpPr>
        <p:spPr>
          <a:xfrm>
            <a:off x="1104878" y="2391010"/>
            <a:ext cx="4472727" cy="3746742"/>
          </a:xfrm>
          <a:prstGeom prst="rect">
            <a:avLst/>
          </a:prstGeom>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Arial" panose="020B0604020202020204" pitchFamily="34" charset="0"/>
                <a:ea typeface="+mn-ea"/>
                <a:cs typeface="Arial" panose="020B0604020202020204" pitchFamily="34" charset="0"/>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pPr>
            <a:r>
              <a:rPr lang="de-DE" sz="2000" dirty="0"/>
              <a:t>Obligatorisches</a:t>
            </a:r>
          </a:p>
          <a:p>
            <a:pPr marL="0" indent="0">
              <a:lnSpc>
                <a:spcPct val="100000"/>
              </a:lnSpc>
              <a:spcBef>
                <a:spcPts val="0"/>
              </a:spcBef>
              <a:buNone/>
            </a:pPr>
            <a:endParaRPr lang="de-DE" sz="2000" dirty="0"/>
          </a:p>
          <a:p>
            <a:pPr marL="0" indent="0">
              <a:lnSpc>
                <a:spcPct val="100000"/>
              </a:lnSpc>
              <a:spcBef>
                <a:spcPts val="0"/>
              </a:spcBef>
              <a:buNone/>
            </a:pPr>
            <a:r>
              <a:rPr lang="de-DE" sz="2000" dirty="0"/>
              <a:t>Art. 140 BV</a:t>
            </a:r>
          </a:p>
          <a:p>
            <a:pPr marL="0" indent="0">
              <a:lnSpc>
                <a:spcPct val="100000"/>
              </a:lnSpc>
              <a:spcBef>
                <a:spcPts val="0"/>
              </a:spcBef>
              <a:buNone/>
            </a:pPr>
            <a:endParaRPr lang="de-DE" sz="2000" dirty="0"/>
          </a:p>
          <a:p>
            <a:pPr marL="0" indent="0">
              <a:lnSpc>
                <a:spcPct val="100000"/>
              </a:lnSpc>
              <a:spcBef>
                <a:spcPts val="0"/>
              </a:spcBef>
              <a:buNone/>
            </a:pPr>
            <a:r>
              <a:rPr lang="de-CH" sz="2000" dirty="0">
                <a:hlinkClick r:id="rId2">
                  <a:extLst>
                    <a:ext uri="{A12FA001-AC4F-418D-AE19-62706E023703}">
                      <ahyp:hlinkClr xmlns:ahyp="http://schemas.microsoft.com/office/drawing/2018/hyperlinkcolor" val="tx"/>
                    </a:ext>
                  </a:extLst>
                </a:hlinkClick>
              </a:rPr>
              <a:t>SR 101 - Bundesverfassung der Schweizerischen Eidgenossenschaft vom 18. April 1999 (admin.ch)</a:t>
            </a:r>
            <a:endParaRPr lang="de-CH" sz="2000" dirty="0"/>
          </a:p>
          <a:p>
            <a:pPr marL="0" indent="0">
              <a:lnSpc>
                <a:spcPct val="100000"/>
              </a:lnSpc>
              <a:spcBef>
                <a:spcPts val="0"/>
              </a:spcBef>
              <a:buNone/>
            </a:pPr>
            <a:endParaRPr lang="de-CH" sz="2000" dirty="0"/>
          </a:p>
          <a:p>
            <a:pPr marL="0" indent="0">
              <a:lnSpc>
                <a:spcPct val="100000"/>
              </a:lnSpc>
              <a:spcBef>
                <a:spcPts val="0"/>
              </a:spcBef>
              <a:buNone/>
            </a:pPr>
            <a:r>
              <a:rPr lang="de-CH" sz="2000" dirty="0"/>
              <a:t>Volks- und Ständemehr</a:t>
            </a:r>
          </a:p>
        </p:txBody>
      </p:sp>
      <p:sp>
        <p:nvSpPr>
          <p:cNvPr id="14" name="Textfeld 13">
            <a:extLst>
              <a:ext uri="{FF2B5EF4-FFF2-40B4-BE49-F238E27FC236}">
                <a16:creationId xmlns:a16="http://schemas.microsoft.com/office/drawing/2014/main" id="{10F91EC5-0340-41A2-93FB-296DC254BD70}"/>
              </a:ext>
            </a:extLst>
          </p:cNvPr>
          <p:cNvSpPr txBox="1"/>
          <p:nvPr/>
        </p:nvSpPr>
        <p:spPr>
          <a:xfrm>
            <a:off x="7073090" y="2391010"/>
            <a:ext cx="4549322" cy="2862322"/>
          </a:xfrm>
          <a:prstGeom prst="rect">
            <a:avLst/>
          </a:prstGeom>
          <a:noFill/>
        </p:spPr>
        <p:txBody>
          <a:bodyPr wrap="square">
            <a:spAutoFit/>
          </a:bodyPr>
          <a:lstStyle/>
          <a:p>
            <a:pPr marL="0" indent="0">
              <a:buNone/>
            </a:pPr>
            <a:r>
              <a:rPr lang="de-DE" sz="2000" dirty="0">
                <a:latin typeface="Arial" panose="020B0604020202020204" pitchFamily="34" charset="0"/>
                <a:cs typeface="Arial" panose="020B0604020202020204" pitchFamily="34" charset="0"/>
              </a:rPr>
              <a:t>Fakultatives</a:t>
            </a:r>
          </a:p>
          <a:p>
            <a:pPr marL="0" indent="0">
              <a:buNone/>
            </a:pPr>
            <a:endParaRPr lang="de-DE" sz="2000" dirty="0">
              <a:latin typeface="Arial" panose="020B0604020202020204" pitchFamily="34" charset="0"/>
              <a:cs typeface="Arial" panose="020B0604020202020204" pitchFamily="34" charset="0"/>
            </a:endParaRPr>
          </a:p>
          <a:p>
            <a:pPr marL="0" indent="0">
              <a:buNone/>
            </a:pPr>
            <a:r>
              <a:rPr lang="de-DE" sz="2000" dirty="0">
                <a:latin typeface="Arial" panose="020B0604020202020204" pitchFamily="34" charset="0"/>
                <a:cs typeface="Arial" panose="020B0604020202020204" pitchFamily="34" charset="0"/>
              </a:rPr>
              <a:t>Art. 141 BV</a:t>
            </a:r>
          </a:p>
          <a:p>
            <a:pPr marL="0" indent="0">
              <a:buNone/>
            </a:pPr>
            <a:endParaRPr lang="de-DE" sz="2000" dirty="0">
              <a:latin typeface="Arial" panose="020B0604020202020204" pitchFamily="34" charset="0"/>
              <a:cs typeface="Arial" panose="020B0604020202020204" pitchFamily="34" charset="0"/>
            </a:endParaRPr>
          </a:p>
          <a:p>
            <a:pPr marL="0" indent="0">
              <a:buNone/>
            </a:pPr>
            <a:r>
              <a:rPr lang="de-CH" sz="2000" dirty="0">
                <a:latin typeface="Arial" panose="020B0604020202020204" pitchFamily="34" charset="0"/>
                <a:cs typeface="Arial" panose="020B0604020202020204" pitchFamily="34" charset="0"/>
                <a:hlinkClick r:id="rId3">
                  <a:extLst>
                    <a:ext uri="{A12FA001-AC4F-418D-AE19-62706E023703}">
                      <ahyp:hlinkClr xmlns:ahyp="http://schemas.microsoft.com/office/drawing/2018/hyperlinkcolor" val="tx"/>
                    </a:ext>
                  </a:extLst>
                </a:hlinkClick>
              </a:rPr>
              <a:t>SR 101 - Bundesverfassung der Schweizerischen Eidgenossenschaft vom 18. April 1999 (admin.ch)</a:t>
            </a:r>
            <a:endParaRPr lang="de-CH" sz="2000" dirty="0">
              <a:latin typeface="Arial" panose="020B0604020202020204" pitchFamily="34" charset="0"/>
              <a:cs typeface="Arial" panose="020B0604020202020204" pitchFamily="34" charset="0"/>
            </a:endParaRPr>
          </a:p>
          <a:p>
            <a:endParaRPr lang="de-CH" sz="2000" dirty="0"/>
          </a:p>
          <a:p>
            <a:pPr marL="0" indent="0">
              <a:buNone/>
            </a:pPr>
            <a:r>
              <a:rPr lang="de-CH" sz="2000" dirty="0">
                <a:latin typeface="Arial" panose="020B0604020202020204" pitchFamily="34" charset="0"/>
                <a:cs typeface="Arial" panose="020B0604020202020204" pitchFamily="34" charset="0"/>
              </a:rPr>
              <a:t>Volksmehr</a:t>
            </a:r>
          </a:p>
        </p:txBody>
      </p:sp>
      <p:cxnSp>
        <p:nvCxnSpPr>
          <p:cNvPr id="16" name="Gerader Verbinder 15">
            <a:extLst>
              <a:ext uri="{FF2B5EF4-FFF2-40B4-BE49-F238E27FC236}">
                <a16:creationId xmlns:a16="http://schemas.microsoft.com/office/drawing/2014/main" id="{D3FF04D3-AB2E-4797-99B8-DF63E23FFC2B}"/>
              </a:ext>
            </a:extLst>
          </p:cNvPr>
          <p:cNvCxnSpPr>
            <a:cxnSpLocks/>
          </p:cNvCxnSpPr>
          <p:nvPr/>
        </p:nvCxnSpPr>
        <p:spPr>
          <a:xfrm>
            <a:off x="2877609" y="1873960"/>
            <a:ext cx="5400000" cy="0"/>
          </a:xfrm>
          <a:prstGeom prst="line">
            <a:avLst/>
          </a:prstGeom>
          <a:ln w="28575"/>
        </p:spPr>
        <p:style>
          <a:lnRef idx="1">
            <a:schemeClr val="dk1"/>
          </a:lnRef>
          <a:fillRef idx="0">
            <a:schemeClr val="dk1"/>
          </a:fillRef>
          <a:effectRef idx="0">
            <a:schemeClr val="dk1"/>
          </a:effectRef>
          <a:fontRef idx="minor">
            <a:schemeClr val="tx1"/>
          </a:fontRef>
        </p:style>
      </p:cxnSp>
      <p:cxnSp>
        <p:nvCxnSpPr>
          <p:cNvPr id="17" name="Gerader Verbinder 16">
            <a:extLst>
              <a:ext uri="{FF2B5EF4-FFF2-40B4-BE49-F238E27FC236}">
                <a16:creationId xmlns:a16="http://schemas.microsoft.com/office/drawing/2014/main" id="{2A281D90-F4E6-47D9-A951-4EDAE3D08A53}"/>
              </a:ext>
            </a:extLst>
          </p:cNvPr>
          <p:cNvCxnSpPr>
            <a:cxnSpLocks/>
          </p:cNvCxnSpPr>
          <p:nvPr/>
        </p:nvCxnSpPr>
        <p:spPr>
          <a:xfrm flipV="1">
            <a:off x="5577609" y="1564234"/>
            <a:ext cx="0" cy="309726"/>
          </a:xfrm>
          <a:prstGeom prst="line">
            <a:avLst/>
          </a:prstGeom>
          <a:ln w="28575"/>
        </p:spPr>
        <p:style>
          <a:lnRef idx="1">
            <a:schemeClr val="dk1"/>
          </a:lnRef>
          <a:fillRef idx="0">
            <a:schemeClr val="dk1"/>
          </a:fillRef>
          <a:effectRef idx="0">
            <a:schemeClr val="dk1"/>
          </a:effectRef>
          <a:fontRef idx="minor">
            <a:schemeClr val="tx1"/>
          </a:fontRef>
        </p:style>
      </p:cxnSp>
      <p:cxnSp>
        <p:nvCxnSpPr>
          <p:cNvPr id="19" name="Gerader Verbinder 18">
            <a:extLst>
              <a:ext uri="{FF2B5EF4-FFF2-40B4-BE49-F238E27FC236}">
                <a16:creationId xmlns:a16="http://schemas.microsoft.com/office/drawing/2014/main" id="{9BCFBD26-97D4-494A-8AEE-D821D84DA209}"/>
              </a:ext>
            </a:extLst>
          </p:cNvPr>
          <p:cNvCxnSpPr>
            <a:cxnSpLocks/>
          </p:cNvCxnSpPr>
          <p:nvPr/>
        </p:nvCxnSpPr>
        <p:spPr>
          <a:xfrm flipV="1">
            <a:off x="8277609" y="1864021"/>
            <a:ext cx="0" cy="334618"/>
          </a:xfrm>
          <a:prstGeom prst="line">
            <a:avLst/>
          </a:prstGeom>
          <a:ln w="28575"/>
        </p:spPr>
        <p:style>
          <a:lnRef idx="1">
            <a:schemeClr val="dk1"/>
          </a:lnRef>
          <a:fillRef idx="0">
            <a:schemeClr val="dk1"/>
          </a:fillRef>
          <a:effectRef idx="0">
            <a:schemeClr val="dk1"/>
          </a:effectRef>
          <a:fontRef idx="minor">
            <a:schemeClr val="tx1"/>
          </a:fontRef>
        </p:style>
      </p:cxnSp>
      <p:cxnSp>
        <p:nvCxnSpPr>
          <p:cNvPr id="21" name="Gerader Verbinder 20">
            <a:extLst>
              <a:ext uri="{FF2B5EF4-FFF2-40B4-BE49-F238E27FC236}">
                <a16:creationId xmlns:a16="http://schemas.microsoft.com/office/drawing/2014/main" id="{88AD2592-5AE6-4D0D-AAD5-56F9A7249DE9}"/>
              </a:ext>
            </a:extLst>
          </p:cNvPr>
          <p:cNvCxnSpPr>
            <a:cxnSpLocks/>
          </p:cNvCxnSpPr>
          <p:nvPr/>
        </p:nvCxnSpPr>
        <p:spPr>
          <a:xfrm flipV="1">
            <a:off x="2877609" y="1873960"/>
            <a:ext cx="0" cy="334618"/>
          </a:xfrm>
          <a:prstGeom prst="line">
            <a:avLst/>
          </a:prstGeom>
          <a:ln w="28575"/>
        </p:spPr>
        <p:style>
          <a:lnRef idx="1">
            <a:schemeClr val="dk1"/>
          </a:lnRef>
          <a:fillRef idx="0">
            <a:schemeClr val="dk1"/>
          </a:fillRef>
          <a:effectRef idx="0">
            <a:schemeClr val="dk1"/>
          </a:effectRef>
          <a:fontRef idx="minor">
            <a:schemeClr val="tx1"/>
          </a:fontRef>
        </p:style>
      </p:cxnSp>
      <p:sp>
        <p:nvSpPr>
          <p:cNvPr id="2" name="Datumsplatzhalter 2">
            <a:extLst>
              <a:ext uri="{FF2B5EF4-FFF2-40B4-BE49-F238E27FC236}">
                <a16:creationId xmlns:a16="http://schemas.microsoft.com/office/drawing/2014/main" id="{312AF762-9B3E-05A0-DEA0-7BFC68482943}"/>
              </a:ext>
            </a:extLst>
          </p:cNvPr>
          <p:cNvSpPr txBox="1">
            <a:spLocks/>
          </p:cNvSpPr>
          <p:nvPr/>
        </p:nvSpPr>
        <p:spPr>
          <a:xfrm>
            <a:off x="7341703" y="6343823"/>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23394659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Datumsplatzhalter 2">
            <a:extLst>
              <a:ext uri="{FF2B5EF4-FFF2-40B4-BE49-F238E27FC236}">
                <a16:creationId xmlns:a16="http://schemas.microsoft.com/office/drawing/2014/main" id="{73F36873-C7A7-93D9-FDEB-B621EBEF87A2}"/>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
        <p:nvSpPr>
          <p:cNvPr id="4" name="Datumsplatzhalter 2">
            <a:extLst>
              <a:ext uri="{FF2B5EF4-FFF2-40B4-BE49-F238E27FC236}">
                <a16:creationId xmlns:a16="http://schemas.microsoft.com/office/drawing/2014/main" id="{E277DB80-6CFF-7FD6-05A7-4EA639072828}"/>
              </a:ext>
            </a:extLst>
          </p:cNvPr>
          <p:cNvSpPr>
            <a:spLocks noGrp="1"/>
          </p:cNvSpPr>
          <p:nvPr>
            <p:ph type="dt" sz="half" idx="10"/>
          </p:nvPr>
        </p:nvSpPr>
        <p:spPr>
          <a:xfrm>
            <a:off x="838199" y="6331298"/>
            <a:ext cx="4012097" cy="365125"/>
          </a:xfrm>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Titel 7">
            <a:extLst>
              <a:ext uri="{FF2B5EF4-FFF2-40B4-BE49-F238E27FC236}">
                <a16:creationId xmlns:a16="http://schemas.microsoft.com/office/drawing/2014/main" id="{B0E25F29-F0DC-CACD-2BB7-836FE43E3823}"/>
              </a:ext>
            </a:extLst>
          </p:cNvPr>
          <p:cNvSpPr txBox="1">
            <a:spLocks/>
          </p:cNvSpPr>
          <p:nvPr/>
        </p:nvSpPr>
        <p:spPr>
          <a:xfrm>
            <a:off x="319809" y="590920"/>
            <a:ext cx="10515600" cy="1259847"/>
          </a:xfrm>
          <a:prstGeom prst="rect">
            <a:avLst/>
          </a:prstGeom>
        </p:spPr>
        <p:txBody>
          <a:bodyPr vert="horz" lIns="91440" tIns="45720" rIns="91440" bIns="45720" rtlCol="0" anchor="ctr">
            <a:normAutofit/>
          </a:bodyPr>
          <a:lstStyle>
            <a:lvl1pPr algn="l" defTabSz="914400" rtl="0" eaLnBrk="1" latinLnBrk="0" hangingPunct="1">
              <a:lnSpc>
                <a:spcPct val="90000"/>
              </a:lnSpc>
              <a:spcBef>
                <a:spcPct val="0"/>
              </a:spcBef>
              <a:buNone/>
              <a:defRPr sz="4400" kern="1200">
                <a:solidFill>
                  <a:schemeClr val="tx1"/>
                </a:solidFill>
                <a:latin typeface="Arial" panose="020B0604020202020204" pitchFamily="34" charset="0"/>
                <a:ea typeface="+mj-ea"/>
                <a:cs typeface="Arial" panose="020B0604020202020204" pitchFamily="34" charset="0"/>
              </a:defRPr>
            </a:lvl1pPr>
          </a:lstStyle>
          <a:p>
            <a:pPr algn="ctr"/>
            <a:r>
              <a:rPr lang="de-CH" sz="3200" dirty="0"/>
              <a:t>Steuern</a:t>
            </a:r>
          </a:p>
        </p:txBody>
      </p:sp>
      <p:sp>
        <p:nvSpPr>
          <p:cNvPr id="6" name="TextBox 8">
            <a:extLst>
              <a:ext uri="{FF2B5EF4-FFF2-40B4-BE49-F238E27FC236}">
                <a16:creationId xmlns:a16="http://schemas.microsoft.com/office/drawing/2014/main" id="{43437C8F-3070-59F8-13F6-D17ED38E23F9}"/>
              </a:ext>
            </a:extLst>
          </p:cNvPr>
          <p:cNvSpPr txBox="1">
            <a:spLocks/>
          </p:cNvSpPr>
          <p:nvPr/>
        </p:nvSpPr>
        <p:spPr>
          <a:xfrm>
            <a:off x="1104878" y="2391010"/>
            <a:ext cx="4472727" cy="3746742"/>
          </a:xfrm>
          <a:prstGeom prst="rect">
            <a:avLst/>
          </a:prstGeom>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Arial" panose="020B0604020202020204" pitchFamily="34" charset="0"/>
                <a:ea typeface="+mn-ea"/>
                <a:cs typeface="Arial" panose="020B0604020202020204" pitchFamily="34" charset="0"/>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Arial" panose="020B0604020202020204" pitchFamily="34" charset="0"/>
                <a:ea typeface="+mn-ea"/>
                <a:cs typeface="Arial" panose="020B0604020202020204" pitchFamily="34" charset="0"/>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Arial" panose="020B0604020202020204" pitchFamily="34" charset="0"/>
                <a:ea typeface="+mn-ea"/>
                <a:cs typeface="Arial" panose="020B0604020202020204" pitchFamily="34" charset="0"/>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Arial" panose="020B0604020202020204" pitchFamily="34" charset="0"/>
                <a:ea typeface="+mn-ea"/>
                <a:cs typeface="Arial" panose="020B0604020202020204" pitchFamily="34" charset="0"/>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Arial" panose="020B0604020202020204" pitchFamily="34" charset="0"/>
                <a:ea typeface="+mn-ea"/>
                <a:cs typeface="Arial" panose="020B0604020202020204" pitchFamily="34" charset="0"/>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lnSpc>
                <a:spcPct val="100000"/>
              </a:lnSpc>
              <a:spcBef>
                <a:spcPts val="0"/>
              </a:spcBef>
              <a:buNone/>
            </a:pPr>
            <a:r>
              <a:rPr lang="de-DE" sz="2000" b="1" dirty="0"/>
              <a:t>Bundesebene</a:t>
            </a:r>
          </a:p>
          <a:p>
            <a:pPr marL="0" indent="0">
              <a:lnSpc>
                <a:spcPct val="100000"/>
              </a:lnSpc>
              <a:spcBef>
                <a:spcPts val="0"/>
              </a:spcBef>
              <a:buNone/>
            </a:pPr>
            <a:endParaRPr lang="de-DE" sz="2000" dirty="0"/>
          </a:p>
          <a:p>
            <a:pPr marL="0" indent="0">
              <a:lnSpc>
                <a:spcPct val="100000"/>
              </a:lnSpc>
              <a:spcBef>
                <a:spcPts val="0"/>
              </a:spcBef>
              <a:buNone/>
            </a:pPr>
            <a:r>
              <a:rPr lang="de-DE" sz="2000" dirty="0"/>
              <a:t>DBH</a:t>
            </a:r>
          </a:p>
          <a:p>
            <a:pPr marL="0" indent="0">
              <a:lnSpc>
                <a:spcPct val="100000"/>
              </a:lnSpc>
              <a:spcBef>
                <a:spcPts val="0"/>
              </a:spcBef>
              <a:buNone/>
            </a:pPr>
            <a:endParaRPr lang="de-DE" sz="2000" dirty="0"/>
          </a:p>
          <a:p>
            <a:pPr marL="0" indent="0">
              <a:lnSpc>
                <a:spcPct val="100000"/>
              </a:lnSpc>
              <a:spcBef>
                <a:spcPts val="0"/>
              </a:spcBef>
              <a:buNone/>
            </a:pPr>
            <a:r>
              <a:rPr lang="de-DE" sz="2000" dirty="0"/>
              <a:t>Bundesgesetz über die direkte Bundessteuer</a:t>
            </a:r>
            <a:endParaRPr lang="de-CH" sz="2000" dirty="0"/>
          </a:p>
        </p:txBody>
      </p:sp>
      <p:sp>
        <p:nvSpPr>
          <p:cNvPr id="7" name="Textfeld 6">
            <a:extLst>
              <a:ext uri="{FF2B5EF4-FFF2-40B4-BE49-F238E27FC236}">
                <a16:creationId xmlns:a16="http://schemas.microsoft.com/office/drawing/2014/main" id="{67397840-1BE2-58DD-0C78-1ABB964C3813}"/>
              </a:ext>
            </a:extLst>
          </p:cNvPr>
          <p:cNvSpPr txBox="1"/>
          <p:nvPr/>
        </p:nvSpPr>
        <p:spPr>
          <a:xfrm>
            <a:off x="7073090" y="2391010"/>
            <a:ext cx="4549322" cy="1631216"/>
          </a:xfrm>
          <a:prstGeom prst="rect">
            <a:avLst/>
          </a:prstGeom>
          <a:noFill/>
        </p:spPr>
        <p:txBody>
          <a:bodyPr wrap="square">
            <a:spAutoFit/>
          </a:bodyPr>
          <a:lstStyle/>
          <a:p>
            <a:pPr marL="0" indent="0">
              <a:buNone/>
            </a:pPr>
            <a:r>
              <a:rPr lang="de-DE" sz="2000" b="1" dirty="0">
                <a:latin typeface="Arial" panose="020B0604020202020204" pitchFamily="34" charset="0"/>
                <a:cs typeface="Arial" panose="020B0604020202020204" pitchFamily="34" charset="0"/>
              </a:rPr>
              <a:t>Kantone und Gemeinden</a:t>
            </a:r>
          </a:p>
          <a:p>
            <a:pPr marL="0" indent="0">
              <a:buNone/>
            </a:pPr>
            <a:endParaRPr lang="de-DE" sz="2000" dirty="0">
              <a:latin typeface="Arial" panose="020B0604020202020204" pitchFamily="34" charset="0"/>
              <a:cs typeface="Arial" panose="020B0604020202020204" pitchFamily="34" charset="0"/>
            </a:endParaRPr>
          </a:p>
          <a:p>
            <a:pPr marL="0" indent="0">
              <a:buNone/>
            </a:pPr>
            <a:r>
              <a:rPr lang="de-DE" sz="2000" dirty="0">
                <a:latin typeface="Arial" panose="020B0604020202020204" pitchFamily="34" charset="0"/>
                <a:cs typeface="Arial" panose="020B0604020202020204" pitchFamily="34" charset="0"/>
              </a:rPr>
              <a:t>StHG</a:t>
            </a:r>
          </a:p>
          <a:p>
            <a:pPr marL="0" indent="0">
              <a:buNone/>
            </a:pPr>
            <a:endParaRPr lang="de-DE" sz="2000" dirty="0">
              <a:latin typeface="Arial" panose="020B0604020202020204" pitchFamily="34" charset="0"/>
              <a:cs typeface="Arial" panose="020B0604020202020204" pitchFamily="34" charset="0"/>
            </a:endParaRPr>
          </a:p>
          <a:p>
            <a:pPr marL="0" indent="0">
              <a:buNone/>
            </a:pPr>
            <a:r>
              <a:rPr lang="de-DE" sz="2000" dirty="0">
                <a:latin typeface="Arial" panose="020B0604020202020204" pitchFamily="34" charset="0"/>
                <a:cs typeface="Arial" panose="020B0604020202020204" pitchFamily="34" charset="0"/>
              </a:rPr>
              <a:t>Steuerharmonisierungsgesetz</a:t>
            </a:r>
            <a:endParaRPr lang="de-CH" sz="2000" dirty="0">
              <a:latin typeface="Arial" panose="020B0604020202020204" pitchFamily="34" charset="0"/>
              <a:cs typeface="Arial" panose="020B0604020202020204" pitchFamily="34" charset="0"/>
            </a:endParaRPr>
          </a:p>
        </p:txBody>
      </p:sp>
      <p:cxnSp>
        <p:nvCxnSpPr>
          <p:cNvPr id="10" name="Gerader Verbinder 9">
            <a:extLst>
              <a:ext uri="{FF2B5EF4-FFF2-40B4-BE49-F238E27FC236}">
                <a16:creationId xmlns:a16="http://schemas.microsoft.com/office/drawing/2014/main" id="{BC9C2550-DE95-E0EA-897C-4C65757DAD23}"/>
              </a:ext>
            </a:extLst>
          </p:cNvPr>
          <p:cNvCxnSpPr>
            <a:cxnSpLocks/>
          </p:cNvCxnSpPr>
          <p:nvPr/>
        </p:nvCxnSpPr>
        <p:spPr>
          <a:xfrm>
            <a:off x="2877609" y="1873960"/>
            <a:ext cx="5400000" cy="0"/>
          </a:xfrm>
          <a:prstGeom prst="line">
            <a:avLst/>
          </a:prstGeom>
          <a:ln w="28575"/>
        </p:spPr>
        <p:style>
          <a:lnRef idx="1">
            <a:schemeClr val="dk1"/>
          </a:lnRef>
          <a:fillRef idx="0">
            <a:schemeClr val="dk1"/>
          </a:fillRef>
          <a:effectRef idx="0">
            <a:schemeClr val="dk1"/>
          </a:effectRef>
          <a:fontRef idx="minor">
            <a:schemeClr val="tx1"/>
          </a:fontRef>
        </p:style>
      </p:cxnSp>
      <p:cxnSp>
        <p:nvCxnSpPr>
          <p:cNvPr id="11" name="Gerader Verbinder 10">
            <a:extLst>
              <a:ext uri="{FF2B5EF4-FFF2-40B4-BE49-F238E27FC236}">
                <a16:creationId xmlns:a16="http://schemas.microsoft.com/office/drawing/2014/main" id="{E5D5F9DB-1A36-E2FC-1B93-EF0B4FF73649}"/>
              </a:ext>
            </a:extLst>
          </p:cNvPr>
          <p:cNvCxnSpPr>
            <a:cxnSpLocks/>
          </p:cNvCxnSpPr>
          <p:nvPr/>
        </p:nvCxnSpPr>
        <p:spPr>
          <a:xfrm flipV="1">
            <a:off x="5577609" y="1564234"/>
            <a:ext cx="0" cy="309726"/>
          </a:xfrm>
          <a:prstGeom prst="line">
            <a:avLst/>
          </a:prstGeom>
          <a:ln w="28575"/>
        </p:spPr>
        <p:style>
          <a:lnRef idx="1">
            <a:schemeClr val="dk1"/>
          </a:lnRef>
          <a:fillRef idx="0">
            <a:schemeClr val="dk1"/>
          </a:fillRef>
          <a:effectRef idx="0">
            <a:schemeClr val="dk1"/>
          </a:effectRef>
          <a:fontRef idx="minor">
            <a:schemeClr val="tx1"/>
          </a:fontRef>
        </p:style>
      </p:cxnSp>
      <p:cxnSp>
        <p:nvCxnSpPr>
          <p:cNvPr id="12" name="Gerader Verbinder 11">
            <a:extLst>
              <a:ext uri="{FF2B5EF4-FFF2-40B4-BE49-F238E27FC236}">
                <a16:creationId xmlns:a16="http://schemas.microsoft.com/office/drawing/2014/main" id="{7F3D6BCF-5E62-3747-34C6-5FDEF9E15267}"/>
              </a:ext>
            </a:extLst>
          </p:cNvPr>
          <p:cNvCxnSpPr>
            <a:cxnSpLocks/>
          </p:cNvCxnSpPr>
          <p:nvPr/>
        </p:nvCxnSpPr>
        <p:spPr>
          <a:xfrm flipV="1">
            <a:off x="8277609" y="1864021"/>
            <a:ext cx="0" cy="334618"/>
          </a:xfrm>
          <a:prstGeom prst="line">
            <a:avLst/>
          </a:prstGeom>
          <a:ln w="28575"/>
        </p:spPr>
        <p:style>
          <a:lnRef idx="1">
            <a:schemeClr val="dk1"/>
          </a:lnRef>
          <a:fillRef idx="0">
            <a:schemeClr val="dk1"/>
          </a:fillRef>
          <a:effectRef idx="0">
            <a:schemeClr val="dk1"/>
          </a:effectRef>
          <a:fontRef idx="minor">
            <a:schemeClr val="tx1"/>
          </a:fontRef>
        </p:style>
      </p:cxnSp>
      <p:cxnSp>
        <p:nvCxnSpPr>
          <p:cNvPr id="13" name="Gerader Verbinder 12">
            <a:extLst>
              <a:ext uri="{FF2B5EF4-FFF2-40B4-BE49-F238E27FC236}">
                <a16:creationId xmlns:a16="http://schemas.microsoft.com/office/drawing/2014/main" id="{922E3ABA-BDEB-39B1-A118-DBE01212997A}"/>
              </a:ext>
            </a:extLst>
          </p:cNvPr>
          <p:cNvCxnSpPr>
            <a:cxnSpLocks/>
          </p:cNvCxnSpPr>
          <p:nvPr/>
        </p:nvCxnSpPr>
        <p:spPr>
          <a:xfrm flipV="1">
            <a:off x="2877609" y="1873960"/>
            <a:ext cx="0" cy="334618"/>
          </a:xfrm>
          <a:prstGeom prst="line">
            <a:avLst/>
          </a:prstGeom>
          <a:ln w="28575"/>
        </p:spPr>
        <p:style>
          <a:lnRef idx="1">
            <a:schemeClr val="dk1"/>
          </a:lnRef>
          <a:fillRef idx="0">
            <a:schemeClr val="dk1"/>
          </a:fillRef>
          <a:effectRef idx="0">
            <a:schemeClr val="dk1"/>
          </a:effectRef>
          <a:fontRef idx="minor">
            <a:schemeClr val="tx1"/>
          </a:fontRef>
        </p:style>
      </p:cxnSp>
    </p:spTree>
    <p:extLst>
      <p:ext uri="{BB962C8B-B14F-4D97-AF65-F5344CB8AC3E}">
        <p14:creationId xmlns:p14="http://schemas.microsoft.com/office/powerpoint/2010/main" val="27910924"/>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E2A58EF5-A2C1-4136-B4E9-9F2F6DC58ECE}"/>
              </a:ext>
            </a:extLst>
          </p:cNvPr>
          <p:cNvSpPr>
            <a:spLocks noGrp="1"/>
          </p:cNvSpPr>
          <p:nvPr>
            <p:ph type="title"/>
          </p:nvPr>
        </p:nvSpPr>
        <p:spPr/>
        <p:txBody>
          <a:bodyPr>
            <a:normAutofit/>
          </a:bodyPr>
          <a:lstStyle/>
          <a:p>
            <a:r>
              <a:rPr lang="de-DE" sz="3200" dirty="0"/>
              <a:t>Eckwerte des Systemwechsels</a:t>
            </a:r>
            <a:endParaRPr lang="de-CH" sz="3200" dirty="0"/>
          </a:p>
        </p:txBody>
      </p:sp>
      <p:sp>
        <p:nvSpPr>
          <p:cNvPr id="3" name="Datumsplatzhalter 2">
            <a:extLst>
              <a:ext uri="{FF2B5EF4-FFF2-40B4-BE49-F238E27FC236}">
                <a16:creationId xmlns:a16="http://schemas.microsoft.com/office/drawing/2014/main" id="{45B87AFA-BEFE-48E3-AAA0-65C75A09328B}"/>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C009CD67-922F-420F-8C4A-AD9BD3C590A2}"/>
              </a:ext>
            </a:extLst>
          </p:cNvPr>
          <p:cNvSpPr>
            <a:spLocks noGrp="1"/>
          </p:cNvSpPr>
          <p:nvPr>
            <p:ph type="sldNum" sz="quarter" idx="12"/>
          </p:nvPr>
        </p:nvSpPr>
        <p:spPr/>
        <p:txBody>
          <a:bodyPr/>
          <a:lstStyle/>
          <a:p>
            <a:fld id="{EBAEE1EB-8B44-4728-A11F-54C2BBCC5F47}" type="slidenum">
              <a:rPr lang="de-CH" smtClean="0"/>
              <a:pPr/>
              <a:t>5</a:t>
            </a:fld>
            <a:endParaRPr lang="de-CH" dirty="0"/>
          </a:p>
        </p:txBody>
      </p:sp>
      <p:sp>
        <p:nvSpPr>
          <p:cNvPr id="4" name="Datumsplatzhalter 2">
            <a:extLst>
              <a:ext uri="{FF2B5EF4-FFF2-40B4-BE49-F238E27FC236}">
                <a16:creationId xmlns:a16="http://schemas.microsoft.com/office/drawing/2014/main" id="{B2A0527A-6A1B-6020-322F-3BD7B026DE75}"/>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
        <p:nvSpPr>
          <p:cNvPr id="9" name="Textfeld 8">
            <a:extLst>
              <a:ext uri="{FF2B5EF4-FFF2-40B4-BE49-F238E27FC236}">
                <a16:creationId xmlns:a16="http://schemas.microsoft.com/office/drawing/2014/main" id="{8681E555-2320-1768-B9DD-AE6C9B217934}"/>
              </a:ext>
            </a:extLst>
          </p:cNvPr>
          <p:cNvSpPr txBox="1"/>
          <p:nvPr/>
        </p:nvSpPr>
        <p:spPr>
          <a:xfrm>
            <a:off x="838199" y="5793242"/>
            <a:ext cx="9274655" cy="461665"/>
          </a:xfrm>
          <a:prstGeom prst="rect">
            <a:avLst/>
          </a:prstGeom>
          <a:noFill/>
        </p:spPr>
        <p:txBody>
          <a:bodyPr wrap="none" rtlCol="0">
            <a:spAutoFit/>
          </a:bodyPr>
          <a:lstStyle/>
          <a:p>
            <a:r>
              <a:rPr lang="de-CH" sz="1200" dirty="0">
                <a:solidFill>
                  <a:schemeClr val="bg1">
                    <a:lumMod val="50000"/>
                  </a:schemeClr>
                </a:solidFill>
                <a:latin typeface="Arial" panose="020B0604020202020204" pitchFamily="34" charset="0"/>
                <a:cs typeface="Arial" panose="020B0604020202020204" pitchFamily="34" charset="0"/>
              </a:rPr>
              <a:t>Quelle</a:t>
            </a:r>
            <a:r>
              <a:rPr lang="de-CH" sz="1200" dirty="0">
                <a:solidFill>
                  <a:schemeClr val="bg1">
                    <a:lumMod val="50000"/>
                  </a:schemeClr>
                </a:solidFill>
              </a:rPr>
              <a:t>: </a:t>
            </a:r>
            <a:r>
              <a:rPr lang="de-DE" sz="1200" dirty="0">
                <a:solidFill>
                  <a:schemeClr val="bg1">
                    <a:lumMod val="50000"/>
                  </a:schemeClr>
                </a:solidFill>
              </a:rPr>
              <a:t>Systemwechsel bei der Wohneigentumsbesteuerung. Bern: </a:t>
            </a:r>
            <a:r>
              <a:rPr lang="de-CH" sz="1200" dirty="0">
                <a:solidFill>
                  <a:schemeClr val="bg1">
                    <a:lumMod val="50000"/>
                  </a:schemeClr>
                </a:solidFill>
              </a:rPr>
              <a:t>Eidgenössische Steuerverwaltung ESTV 29.04.2025 </a:t>
            </a:r>
          </a:p>
          <a:p>
            <a:r>
              <a:rPr lang="de-CH" sz="1200" dirty="0">
                <a:solidFill>
                  <a:schemeClr val="accent1">
                    <a:lumMod val="50000"/>
                  </a:schemeClr>
                </a:solidFill>
                <a:hlinkClick r:id="rId2">
                  <a:extLst>
                    <a:ext uri="{A12FA001-AC4F-418D-AE19-62706E023703}">
                      <ahyp:hlinkClr xmlns:ahyp="http://schemas.microsoft.com/office/drawing/2018/hyperlinkcolor" val="tx"/>
                    </a:ext>
                  </a:extLst>
                </a:hlinkClick>
              </a:rPr>
              <a:t>https://www.estv.admin.ch/estv/de/home/die-estv/steuerpolitik/steuerpolitische-dossier/wohneigentumsbesteuerung.html</a:t>
            </a:r>
            <a:r>
              <a:rPr lang="de-CH" sz="1200" dirty="0">
                <a:solidFill>
                  <a:schemeClr val="bg1">
                    <a:lumMod val="50000"/>
                  </a:schemeClr>
                </a:solidFill>
              </a:rPr>
              <a:t> (Zugriff: 26.08.2025)</a:t>
            </a:r>
          </a:p>
        </p:txBody>
      </p:sp>
      <p:graphicFrame>
        <p:nvGraphicFramePr>
          <p:cNvPr id="6" name="Tabelle 5">
            <a:extLst>
              <a:ext uri="{FF2B5EF4-FFF2-40B4-BE49-F238E27FC236}">
                <a16:creationId xmlns:a16="http://schemas.microsoft.com/office/drawing/2014/main" id="{0D711ACF-D0A6-CF26-C313-9C7FD80366AF}"/>
              </a:ext>
            </a:extLst>
          </p:cNvPr>
          <p:cNvGraphicFramePr>
            <a:graphicFrameLocks noGrp="1"/>
          </p:cNvGraphicFramePr>
          <p:nvPr>
            <p:extLst>
              <p:ext uri="{D42A27DB-BD31-4B8C-83A1-F6EECF244321}">
                <p14:modId xmlns:p14="http://schemas.microsoft.com/office/powerpoint/2010/main" val="2834381269"/>
              </p:ext>
            </p:extLst>
          </p:nvPr>
        </p:nvGraphicFramePr>
        <p:xfrm>
          <a:off x="838198" y="1705704"/>
          <a:ext cx="10528971" cy="3975975"/>
        </p:xfrm>
        <a:graphic>
          <a:graphicData uri="http://schemas.openxmlformats.org/drawingml/2006/table">
            <a:tbl>
              <a:tblPr firstRow="1" bandRow="1">
                <a:tableStyleId>{5C22544A-7EE6-4342-B048-85BDC9FD1C3A}</a:tableStyleId>
              </a:tblPr>
              <a:tblGrid>
                <a:gridCol w="3132000">
                  <a:extLst>
                    <a:ext uri="{9D8B030D-6E8A-4147-A177-3AD203B41FA5}">
                      <a16:colId xmlns:a16="http://schemas.microsoft.com/office/drawing/2014/main" val="3891540190"/>
                    </a:ext>
                  </a:extLst>
                </a:gridCol>
                <a:gridCol w="2104971">
                  <a:extLst>
                    <a:ext uri="{9D8B030D-6E8A-4147-A177-3AD203B41FA5}">
                      <a16:colId xmlns:a16="http://schemas.microsoft.com/office/drawing/2014/main" val="1952154559"/>
                    </a:ext>
                  </a:extLst>
                </a:gridCol>
                <a:gridCol w="3312000">
                  <a:extLst>
                    <a:ext uri="{9D8B030D-6E8A-4147-A177-3AD203B41FA5}">
                      <a16:colId xmlns:a16="http://schemas.microsoft.com/office/drawing/2014/main" val="4264872215"/>
                    </a:ext>
                  </a:extLst>
                </a:gridCol>
                <a:gridCol w="1980000">
                  <a:extLst>
                    <a:ext uri="{9D8B030D-6E8A-4147-A177-3AD203B41FA5}">
                      <a16:colId xmlns:a16="http://schemas.microsoft.com/office/drawing/2014/main" val="2163500290"/>
                    </a:ext>
                  </a:extLst>
                </a:gridCol>
              </a:tblGrid>
              <a:tr h="540000">
                <a:tc>
                  <a:txBody>
                    <a:bodyPr/>
                    <a:lstStyle/>
                    <a:p>
                      <a:r>
                        <a:rPr lang="de-DE" sz="1400" b="1" i="0" kern="1200" dirty="0">
                          <a:solidFill>
                            <a:srgbClr val="00766B"/>
                          </a:solidFill>
                          <a:effectLst/>
                          <a:latin typeface="Arial" panose="020B0604020202020204" pitchFamily="34" charset="0"/>
                          <a:ea typeface="+mn-ea"/>
                          <a:cs typeface="Arial" panose="020B0604020202020204" pitchFamily="34" charset="0"/>
                        </a:rPr>
                        <a:t>Bundesgesetz über die direkte Bundessteuer (DBG)</a:t>
                      </a:r>
                      <a:endParaRPr lang="de-DE" sz="1400" b="1" dirty="0">
                        <a:solidFill>
                          <a:srgbClr val="00766B"/>
                        </a:solidFill>
                        <a:latin typeface="Arial" panose="020B0604020202020204" pitchFamily="34" charset="0"/>
                        <a:cs typeface="Arial" panose="020B0604020202020204" pitchFamily="34" charset="0"/>
                      </a:endParaRPr>
                    </a:p>
                  </a:txBody>
                  <a:tcPr/>
                </a:tc>
                <a:tc>
                  <a:txBody>
                    <a:bodyPr/>
                    <a:lstStyle/>
                    <a:p>
                      <a:r>
                        <a:rPr lang="de-DE" sz="1400" b="1" i="0" kern="1200" dirty="0">
                          <a:solidFill>
                            <a:srgbClr val="00766B"/>
                          </a:solidFill>
                          <a:effectLst/>
                          <a:latin typeface="Arial" panose="020B0604020202020204" pitchFamily="34" charset="0"/>
                          <a:ea typeface="+mn-ea"/>
                          <a:cs typeface="Arial" panose="020B0604020202020204" pitchFamily="34" charset="0"/>
                        </a:rPr>
                        <a:t>Abziehbarkeit</a:t>
                      </a:r>
                    </a:p>
                  </a:txBody>
                  <a:tcPr/>
                </a:tc>
                <a:tc>
                  <a:txBody>
                    <a:bodyPr/>
                    <a:lstStyle/>
                    <a:p>
                      <a:r>
                        <a:rPr lang="de-DE" sz="1400" b="1" i="0" kern="1200" dirty="0">
                          <a:solidFill>
                            <a:srgbClr val="00766B"/>
                          </a:solidFill>
                          <a:effectLst/>
                          <a:latin typeface="Arial" panose="020B0604020202020204" pitchFamily="34" charset="0"/>
                          <a:ea typeface="+mn-ea"/>
                          <a:cs typeface="Arial" panose="020B0604020202020204" pitchFamily="34" charset="0"/>
                        </a:rPr>
                        <a:t>Steuerharmonisierungsgesetz</a:t>
                      </a:r>
                    </a:p>
                    <a:p>
                      <a:r>
                        <a:rPr lang="de-DE" sz="1400" b="1" i="0" kern="1200" dirty="0">
                          <a:solidFill>
                            <a:srgbClr val="00766B"/>
                          </a:solidFill>
                          <a:effectLst/>
                          <a:latin typeface="Arial" panose="020B0604020202020204" pitchFamily="34" charset="0"/>
                          <a:ea typeface="+mn-ea"/>
                          <a:cs typeface="Arial" panose="020B0604020202020204" pitchFamily="34" charset="0"/>
                        </a:rPr>
                        <a:t>StHG</a:t>
                      </a:r>
                    </a:p>
                  </a:txBody>
                  <a:tcPr/>
                </a:tc>
                <a:tc>
                  <a:txBody>
                    <a:bodyPr/>
                    <a:lstStyle/>
                    <a:p>
                      <a:r>
                        <a:rPr lang="de-DE" sz="1400" b="1" i="0" kern="1200" dirty="0">
                          <a:solidFill>
                            <a:srgbClr val="00766B"/>
                          </a:solidFill>
                          <a:effectLst/>
                          <a:latin typeface="Arial" panose="020B0604020202020204" pitchFamily="34" charset="0"/>
                          <a:ea typeface="+mn-ea"/>
                          <a:cs typeface="Arial" panose="020B0604020202020204" pitchFamily="34" charset="0"/>
                        </a:rPr>
                        <a:t>Abziehbarkeit</a:t>
                      </a:r>
                    </a:p>
                  </a:txBody>
                  <a:tcPr/>
                </a:tc>
                <a:extLst>
                  <a:ext uri="{0D108BD9-81ED-4DB2-BD59-A6C34878D82A}">
                    <a16:rowId xmlns:a16="http://schemas.microsoft.com/office/drawing/2014/main" val="3720586091"/>
                  </a:ext>
                </a:extLst>
              </a:tr>
              <a:tr h="495085">
                <a:tc>
                  <a:txBody>
                    <a:bodyPr/>
                    <a:lstStyle/>
                    <a:p>
                      <a:r>
                        <a:rPr lang="de-DE" sz="1400" b="0" i="0" kern="1200" dirty="0">
                          <a:solidFill>
                            <a:schemeClr val="dk1"/>
                          </a:solidFill>
                          <a:effectLst/>
                          <a:latin typeface="Arial" panose="020B0604020202020204" pitchFamily="34" charset="0"/>
                          <a:ea typeface="+mn-ea"/>
                          <a:cs typeface="Arial" panose="020B0604020202020204" pitchFamily="34" charset="0"/>
                        </a:rPr>
                        <a:t>Liegenschaftsunterhaltskosten</a:t>
                      </a:r>
                      <a:endParaRPr lang="de-DE" sz="1400" dirty="0">
                        <a:latin typeface="Arial" panose="020B0604020202020204" pitchFamily="34" charset="0"/>
                        <a:cs typeface="Arial" panose="020B0604020202020204" pitchFamily="34" charset="0"/>
                      </a:endParaRPr>
                    </a:p>
                  </a:txBody>
                  <a:tcPr anchor="ctr"/>
                </a:tc>
                <a:tc>
                  <a:txBody>
                    <a:bodyPr/>
                    <a:lstStyle/>
                    <a:p>
                      <a:pPr algn="ctr"/>
                      <a:r>
                        <a:rPr lang="de-DE" sz="1400" dirty="0">
                          <a:latin typeface="Arial" panose="020B0604020202020204" pitchFamily="34" charset="0"/>
                          <a:cs typeface="Arial" panose="020B0604020202020204" pitchFamily="34" charset="0"/>
                        </a:rPr>
                        <a:t>⛔</a:t>
                      </a:r>
                    </a:p>
                  </a:txBody>
                  <a:tcPr anchor="ctr"/>
                </a:tc>
                <a:tc>
                  <a:txBody>
                    <a:bodyPr/>
                    <a:lstStyle/>
                    <a:p>
                      <a:r>
                        <a:rPr lang="de-DE" sz="1400" dirty="0">
                          <a:latin typeface="Arial" panose="020B0604020202020204" pitchFamily="34" charset="0"/>
                          <a:cs typeface="Arial" panose="020B0604020202020204" pitchFamily="34" charset="0"/>
                        </a:rPr>
                        <a:t>Liegenschaftsunterhaltskosten</a:t>
                      </a:r>
                    </a:p>
                  </a:txBody>
                  <a:tcPr anchor="ctr"/>
                </a:tc>
                <a:tc>
                  <a:txBody>
                    <a:bodyPr/>
                    <a:lstStyle/>
                    <a:p>
                      <a:pPr algn="ctr"/>
                      <a:r>
                        <a:rPr lang="de-DE" sz="1400" dirty="0">
                          <a:latin typeface="Arial" panose="020B0604020202020204" pitchFamily="34" charset="0"/>
                          <a:cs typeface="Arial" panose="020B0604020202020204" pitchFamily="34" charset="0"/>
                        </a:rPr>
                        <a:t>⛔</a:t>
                      </a:r>
                    </a:p>
                  </a:txBody>
                  <a:tcPr anchor="ctr"/>
                </a:tc>
                <a:extLst>
                  <a:ext uri="{0D108BD9-81ED-4DB2-BD59-A6C34878D82A}">
                    <a16:rowId xmlns:a16="http://schemas.microsoft.com/office/drawing/2014/main" val="2158662776"/>
                  </a:ext>
                </a:extLst>
              </a:tr>
              <a:tr h="495085">
                <a:tc>
                  <a:txBody>
                    <a:bodyPr/>
                    <a:lstStyle/>
                    <a:p>
                      <a:pPr fontAlgn="t"/>
                      <a:r>
                        <a:rPr lang="de-DE" sz="1400">
                          <a:solidFill>
                            <a:srgbClr val="333333"/>
                          </a:solidFill>
                          <a:effectLst/>
                          <a:latin typeface="Arial" panose="020B0604020202020204" pitchFamily="34" charset="0"/>
                          <a:cs typeface="Arial" panose="020B0604020202020204" pitchFamily="34" charset="0"/>
                        </a:rPr>
                        <a:t>Schuldzinsen quotal-restriktiv</a:t>
                      </a: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tc>
                  <a:txBody>
                    <a:bodyPr/>
                    <a:lstStyle/>
                    <a:p>
                      <a:pPr fontAlgn="t"/>
                      <a:r>
                        <a:rPr lang="de-DE" sz="1400" dirty="0">
                          <a:solidFill>
                            <a:srgbClr val="333333"/>
                          </a:solidFill>
                          <a:effectLst/>
                          <a:latin typeface="Arial" panose="020B0604020202020204" pitchFamily="34" charset="0"/>
                          <a:cs typeface="Arial" panose="020B0604020202020204" pitchFamily="34" charset="0"/>
                        </a:rPr>
                        <a:t>Schuldzinsen quotal-restriktiv</a:t>
                      </a: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extLst>
                  <a:ext uri="{0D108BD9-81ED-4DB2-BD59-A6C34878D82A}">
                    <a16:rowId xmlns:a16="http://schemas.microsoft.com/office/drawing/2014/main" val="4033473973"/>
                  </a:ext>
                </a:extLst>
              </a:tr>
              <a:tr h="495085">
                <a:tc>
                  <a:txBody>
                    <a:bodyPr/>
                    <a:lstStyle/>
                    <a:p>
                      <a:pPr fontAlgn="t"/>
                      <a:r>
                        <a:rPr lang="de-DE" sz="1400" dirty="0">
                          <a:solidFill>
                            <a:srgbClr val="333333"/>
                          </a:solidFill>
                          <a:effectLst/>
                          <a:latin typeface="Arial" panose="020B0604020202020204" pitchFamily="34" charset="0"/>
                          <a:cs typeface="Arial" panose="020B0604020202020204" pitchFamily="34" charset="0"/>
                        </a:rPr>
                        <a:t>Energiespar- und </a:t>
                      </a:r>
                      <a:r>
                        <a:rPr lang="de-DE" sz="1400" dirty="0" err="1">
                          <a:solidFill>
                            <a:srgbClr val="333333"/>
                          </a:solidFill>
                          <a:effectLst/>
                          <a:latin typeface="Arial" panose="020B0604020202020204" pitchFamily="34" charset="0"/>
                          <a:cs typeface="Arial" panose="020B0604020202020204" pitchFamily="34" charset="0"/>
                        </a:rPr>
                        <a:t>Umweltschutzmassnahmen</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tc>
                  <a:txBody>
                    <a:bodyPr/>
                    <a:lstStyle/>
                    <a:p>
                      <a:pPr fontAlgn="t"/>
                      <a:r>
                        <a:rPr lang="de-DE" sz="1400" dirty="0">
                          <a:solidFill>
                            <a:srgbClr val="333333"/>
                          </a:solidFill>
                          <a:effectLst/>
                          <a:latin typeface="Arial" panose="020B0604020202020204" pitchFamily="34" charset="0"/>
                          <a:cs typeface="Arial" panose="020B0604020202020204" pitchFamily="34" charset="0"/>
                        </a:rPr>
                        <a:t>Kann-Bestimmung: Energiespar- und </a:t>
                      </a:r>
                      <a:r>
                        <a:rPr lang="de-DE" sz="1400" dirty="0" err="1">
                          <a:solidFill>
                            <a:srgbClr val="333333"/>
                          </a:solidFill>
                          <a:effectLst/>
                          <a:latin typeface="Arial" panose="020B0604020202020204" pitchFamily="34" charset="0"/>
                          <a:cs typeface="Arial" panose="020B0604020202020204" pitchFamily="34" charset="0"/>
                        </a:rPr>
                        <a:t>Umweltschutzmassnahmen</a:t>
                      </a:r>
                      <a:r>
                        <a:rPr lang="de-DE" sz="1400" dirty="0">
                          <a:solidFill>
                            <a:srgbClr val="333333"/>
                          </a:solidFill>
                          <a:effectLst/>
                          <a:latin typeface="Arial" panose="020B0604020202020204" pitchFamily="34" charset="0"/>
                          <a:cs typeface="Arial" panose="020B0604020202020204" pitchFamily="34" charset="0"/>
                        </a:rPr>
                        <a:t> (zeitlich begrenzt bis maximal 2050)</a:t>
                      </a: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extLst>
                  <a:ext uri="{0D108BD9-81ED-4DB2-BD59-A6C34878D82A}">
                    <a16:rowId xmlns:a16="http://schemas.microsoft.com/office/drawing/2014/main" val="4170909519"/>
                  </a:ext>
                </a:extLst>
              </a:tr>
              <a:tr h="495085">
                <a:tc>
                  <a:txBody>
                    <a:bodyPr/>
                    <a:lstStyle/>
                    <a:p>
                      <a:pPr fontAlgn="t"/>
                      <a:r>
                        <a:rPr lang="de-DE" sz="1400">
                          <a:solidFill>
                            <a:srgbClr val="333333"/>
                          </a:solidFill>
                          <a:effectLst/>
                          <a:latin typeface="Arial" panose="020B0604020202020204" pitchFamily="34" charset="0"/>
                          <a:cs typeface="Arial" panose="020B0604020202020204" pitchFamily="34" charset="0"/>
                        </a:rPr>
                        <a:t>Denkmalpflegerische Arbeiten</a:t>
                      </a: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tc>
                  <a:txBody>
                    <a:bodyPr/>
                    <a:lstStyle/>
                    <a:p>
                      <a:pPr fontAlgn="t"/>
                      <a:r>
                        <a:rPr lang="de-DE" sz="1400">
                          <a:solidFill>
                            <a:srgbClr val="333333"/>
                          </a:solidFill>
                          <a:effectLst/>
                          <a:latin typeface="Arial" panose="020B0604020202020204" pitchFamily="34" charset="0"/>
                          <a:cs typeface="Arial" panose="020B0604020202020204" pitchFamily="34" charset="0"/>
                        </a:rPr>
                        <a:t>Kann-Bestimmung: Denkmalpflegerische Arbeiten</a:t>
                      </a: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extLst>
                  <a:ext uri="{0D108BD9-81ED-4DB2-BD59-A6C34878D82A}">
                    <a16:rowId xmlns:a16="http://schemas.microsoft.com/office/drawing/2014/main" val="3722301981"/>
                  </a:ext>
                </a:extLst>
              </a:tr>
              <a:tr h="495085">
                <a:tc>
                  <a:txBody>
                    <a:bodyPr/>
                    <a:lstStyle/>
                    <a:p>
                      <a:pPr fontAlgn="t"/>
                      <a:r>
                        <a:rPr lang="de-DE" sz="1400">
                          <a:solidFill>
                            <a:srgbClr val="333333"/>
                          </a:solidFill>
                          <a:effectLst/>
                          <a:latin typeface="Arial" panose="020B0604020202020204" pitchFamily="34" charset="0"/>
                          <a:cs typeface="Arial" panose="020B0604020202020204" pitchFamily="34" charset="0"/>
                        </a:rPr>
                        <a:t>Rückbaukosten im Hinblick auf den Ersatzneubau</a:t>
                      </a: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tc>
                  <a:txBody>
                    <a:bodyPr/>
                    <a:lstStyle/>
                    <a:p>
                      <a:pPr fontAlgn="t"/>
                      <a:r>
                        <a:rPr lang="de-DE" sz="1400" dirty="0">
                          <a:solidFill>
                            <a:srgbClr val="333333"/>
                          </a:solidFill>
                          <a:effectLst/>
                          <a:latin typeface="Arial" panose="020B0604020202020204" pitchFamily="34" charset="0"/>
                          <a:cs typeface="Arial" panose="020B0604020202020204" pitchFamily="34" charset="0"/>
                        </a:rPr>
                        <a:t>Kann-Bestimmung: Rückbaukosten im Hinblick auf den Ersatzneubau</a:t>
                      </a: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extLst>
                  <a:ext uri="{0D108BD9-81ED-4DB2-BD59-A6C34878D82A}">
                    <a16:rowId xmlns:a16="http://schemas.microsoft.com/office/drawing/2014/main" val="1118484552"/>
                  </a:ext>
                </a:extLst>
              </a:tr>
              <a:tr h="495085">
                <a:tc>
                  <a:txBody>
                    <a:bodyPr/>
                    <a:lstStyle/>
                    <a:p>
                      <a:pPr fontAlgn="t"/>
                      <a:r>
                        <a:rPr lang="de-DE" sz="1400" dirty="0">
                          <a:solidFill>
                            <a:srgbClr val="333333"/>
                          </a:solidFill>
                          <a:effectLst/>
                          <a:latin typeface="Arial" panose="020B0604020202020204" pitchFamily="34" charset="0"/>
                          <a:cs typeface="Arial" panose="020B0604020202020204" pitchFamily="34" charset="0"/>
                        </a:rPr>
                        <a:t>Abzugsvortrag</a:t>
                      </a: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tc>
                  <a:txBody>
                    <a:bodyPr/>
                    <a:lstStyle/>
                    <a:p>
                      <a:pPr fontAlgn="t"/>
                      <a:r>
                        <a:rPr lang="de-DE" sz="1400" dirty="0">
                          <a:solidFill>
                            <a:srgbClr val="333333"/>
                          </a:solidFill>
                          <a:effectLst/>
                          <a:latin typeface="Arial" panose="020B0604020202020204" pitchFamily="34" charset="0"/>
                          <a:cs typeface="Arial" panose="020B0604020202020204" pitchFamily="34" charset="0"/>
                        </a:rPr>
                        <a:t>Kann-Bestimmung: Abzugsvortrag</a:t>
                      </a:r>
                    </a:p>
                  </a:txBody>
                  <a:tcPr marL="76200" marR="76200" marT="76200" marB="76200" anchor="ctr"/>
                </a:tc>
                <a:tc>
                  <a:txBody>
                    <a:bodyPr/>
                    <a:lstStyle/>
                    <a:p>
                      <a:pPr algn="ctr" fontAlgn="t"/>
                      <a:r>
                        <a:rPr lang="de-DE" sz="1400" dirty="0">
                          <a:latin typeface="Arial" panose="020B0604020202020204" pitchFamily="34" charset="0"/>
                          <a:cs typeface="Arial" panose="020B0604020202020204" pitchFamily="34" charset="0"/>
                        </a:rPr>
                        <a:t>✅</a:t>
                      </a:r>
                      <a:endParaRPr lang="de-DE" sz="1400" dirty="0">
                        <a:solidFill>
                          <a:srgbClr val="333333"/>
                        </a:solidFill>
                        <a:effectLst/>
                        <a:latin typeface="Arial" panose="020B0604020202020204" pitchFamily="34" charset="0"/>
                        <a:cs typeface="Arial" panose="020B0604020202020204" pitchFamily="34" charset="0"/>
                      </a:endParaRPr>
                    </a:p>
                  </a:txBody>
                  <a:tcPr marL="76200" marR="76200" marT="76200" marB="76200" anchor="ctr"/>
                </a:tc>
                <a:extLst>
                  <a:ext uri="{0D108BD9-81ED-4DB2-BD59-A6C34878D82A}">
                    <a16:rowId xmlns:a16="http://schemas.microsoft.com/office/drawing/2014/main" val="4014373963"/>
                  </a:ext>
                </a:extLst>
              </a:tr>
            </a:tbl>
          </a:graphicData>
        </a:graphic>
      </p:graphicFrame>
    </p:spTree>
    <p:extLst>
      <p:ext uri="{BB962C8B-B14F-4D97-AF65-F5344CB8AC3E}">
        <p14:creationId xmlns:p14="http://schemas.microsoft.com/office/powerpoint/2010/main" val="269133511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 name="Titel 1">
            <a:extLst>
              <a:ext uri="{FF2B5EF4-FFF2-40B4-BE49-F238E27FC236}">
                <a16:creationId xmlns:a16="http://schemas.microsoft.com/office/drawing/2014/main" id="{2A4E3F2D-4814-42CE-9334-1B4D6ED76B73}"/>
              </a:ext>
            </a:extLst>
          </p:cNvPr>
          <p:cNvSpPr>
            <a:spLocks noGrp="1"/>
          </p:cNvSpPr>
          <p:nvPr>
            <p:ph type="title"/>
          </p:nvPr>
        </p:nvSpPr>
        <p:spPr/>
        <p:txBody>
          <a:bodyPr>
            <a:normAutofit/>
          </a:bodyPr>
          <a:lstStyle/>
          <a:p>
            <a:r>
              <a:rPr lang="de-DE" sz="3200" dirty="0"/>
              <a:t>Auftrag 1</a:t>
            </a:r>
            <a:endParaRPr lang="de-CH" sz="3200" dirty="0"/>
          </a:p>
        </p:txBody>
      </p:sp>
      <p:sp>
        <p:nvSpPr>
          <p:cNvPr id="3" name="Datumsplatzhalter 2">
            <a:extLst>
              <a:ext uri="{FF2B5EF4-FFF2-40B4-BE49-F238E27FC236}">
                <a16:creationId xmlns:a16="http://schemas.microsoft.com/office/drawing/2014/main" id="{45B87AFA-BEFE-48E3-AAA0-65C75A09328B}"/>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C009CD67-922F-420F-8C4A-AD9BD3C590A2}"/>
              </a:ext>
            </a:extLst>
          </p:cNvPr>
          <p:cNvSpPr>
            <a:spLocks noGrp="1"/>
          </p:cNvSpPr>
          <p:nvPr>
            <p:ph type="sldNum" sz="quarter" idx="12"/>
          </p:nvPr>
        </p:nvSpPr>
        <p:spPr/>
        <p:txBody>
          <a:bodyPr/>
          <a:lstStyle/>
          <a:p>
            <a:fld id="{EBAEE1EB-8B44-4728-A11F-54C2BBCC5F47}" type="slidenum">
              <a:rPr lang="de-CH" smtClean="0"/>
              <a:pPr/>
              <a:t>6</a:t>
            </a:fld>
            <a:endParaRPr lang="de-CH" dirty="0"/>
          </a:p>
        </p:txBody>
      </p:sp>
      <p:sp>
        <p:nvSpPr>
          <p:cNvPr id="7" name="Rechteck 6">
            <a:extLst>
              <a:ext uri="{FF2B5EF4-FFF2-40B4-BE49-F238E27FC236}">
                <a16:creationId xmlns:a16="http://schemas.microsoft.com/office/drawing/2014/main" id="{A11C0FA5-FCAC-463E-9BF0-0A63AD96888E}"/>
              </a:ext>
            </a:extLst>
          </p:cNvPr>
          <p:cNvSpPr/>
          <p:nvPr/>
        </p:nvSpPr>
        <p:spPr>
          <a:xfrm>
            <a:off x="838198" y="1807865"/>
            <a:ext cx="10515599" cy="3215689"/>
          </a:xfrm>
          <a:prstGeom prst="rect">
            <a:avLst/>
          </a:prstGeom>
        </p:spPr>
        <p:txBody>
          <a:bodyPr wrap="square">
            <a:spAutoFit/>
          </a:bodyPr>
          <a:lstStyle/>
          <a:p>
            <a:pPr marL="342900" indent="-342900">
              <a:lnSpc>
                <a:spcPct val="150000"/>
              </a:lnSpc>
              <a:spcBef>
                <a:spcPts val="200"/>
              </a:spcBef>
              <a:spcAft>
                <a:spcPts val="200"/>
              </a:spcAft>
              <a:buFont typeface="Arial" panose="020B0604020202020204" pitchFamily="34" charset="0"/>
              <a:buChar char="•"/>
            </a:pPr>
            <a:r>
              <a:rPr lang="de-CH" sz="2000" dirty="0">
                <a:effectLst/>
                <a:latin typeface="Arial" panose="020B0604020202020204" pitchFamily="34" charset="0"/>
                <a:ea typeface="Calibri" panose="020F0502020204030204" pitchFamily="34" charset="0"/>
                <a:cs typeface="Arial" panose="020B0604020202020204" pitchFamily="34" charset="0"/>
              </a:rPr>
              <a:t>Lesen Sie die beiden Texte: </a:t>
            </a:r>
          </a:p>
          <a:p>
            <a:pPr marL="800100" lvl="1" indent="-342900">
              <a:lnSpc>
                <a:spcPct val="150000"/>
              </a:lnSpc>
              <a:spcBef>
                <a:spcPts val="1200"/>
              </a:spcBef>
              <a:buFont typeface="Arial" panose="020B0604020202020204" pitchFamily="34" charset="0"/>
              <a:buChar char="•"/>
            </a:pPr>
            <a:r>
              <a:rPr lang="de-CH" sz="2000" dirty="0">
                <a:effectLst/>
                <a:latin typeface="Arial" panose="020B0604020202020204" pitchFamily="34" charset="0"/>
                <a:ea typeface="Calibri" panose="020F0502020204030204" pitchFamily="34" charset="0"/>
                <a:cs typeface="Arial" panose="020B0604020202020204" pitchFamily="34" charset="0"/>
              </a:rPr>
              <a:t>	Text 1 (Pro) zeigt die Argumente für die Vorlage</a:t>
            </a:r>
          </a:p>
          <a:p>
            <a:pPr marL="800100" lvl="1" indent="-342900">
              <a:lnSpc>
                <a:spcPct val="150000"/>
              </a:lnSpc>
              <a:spcBef>
                <a:spcPts val="1200"/>
              </a:spcBef>
              <a:buFont typeface="Arial" panose="020B0604020202020204" pitchFamily="34" charset="0"/>
              <a:buChar char="•"/>
            </a:pPr>
            <a:r>
              <a:rPr lang="de-CH" sz="2000" dirty="0">
                <a:latin typeface="Arial" panose="020B0604020202020204" pitchFamily="34" charset="0"/>
                <a:ea typeface="Calibri" panose="020F0502020204030204" pitchFamily="34" charset="0"/>
                <a:cs typeface="Arial" panose="020B0604020202020204" pitchFamily="34" charset="0"/>
              </a:rPr>
              <a:t>	</a:t>
            </a:r>
            <a:r>
              <a:rPr lang="de-CH" sz="2000" dirty="0">
                <a:effectLst/>
                <a:latin typeface="Arial" panose="020B0604020202020204" pitchFamily="34" charset="0"/>
                <a:ea typeface="Calibri" panose="020F0502020204030204" pitchFamily="34" charset="0"/>
                <a:cs typeface="Arial" panose="020B0604020202020204" pitchFamily="34" charset="0"/>
              </a:rPr>
              <a:t>Text 2 (Contra) gegen die Vorlage (Einzelarbeit).</a:t>
            </a:r>
          </a:p>
          <a:p>
            <a:pPr marL="361950" indent="-361950">
              <a:lnSpc>
                <a:spcPct val="150000"/>
              </a:lnSpc>
              <a:spcBef>
                <a:spcPts val="200"/>
              </a:spcBef>
              <a:spcAft>
                <a:spcPts val="200"/>
              </a:spcAft>
              <a:buFont typeface="Arial" panose="020B0604020202020204" pitchFamily="34" charset="0"/>
              <a:buChar char="•"/>
              <a:tabLst>
                <a:tab pos="361950" algn="l"/>
              </a:tabLst>
            </a:pPr>
            <a:r>
              <a:rPr lang="de-CH" sz="2000" dirty="0">
                <a:effectLst/>
                <a:latin typeface="Arial" panose="020B0604020202020204" pitchFamily="34" charset="0"/>
                <a:ea typeface="Calibri" panose="020F0502020204030204" pitchFamily="34" charset="0"/>
                <a:cs typeface="Arial" panose="020B0604020202020204" pitchFamily="34" charset="0"/>
              </a:rPr>
              <a:t>Beantworten Sie die Leitfragen (Partner- oder Gruppenarbeit).</a:t>
            </a:r>
          </a:p>
          <a:p>
            <a:pPr marL="361950" indent="-361950">
              <a:lnSpc>
                <a:spcPct val="150000"/>
              </a:lnSpc>
              <a:spcBef>
                <a:spcPts val="200"/>
              </a:spcBef>
              <a:spcAft>
                <a:spcPts val="200"/>
              </a:spcAft>
              <a:buFont typeface="Arial" panose="020B0604020202020204" pitchFamily="34" charset="0"/>
              <a:buChar char="•"/>
              <a:tabLst>
                <a:tab pos="361950" algn="l"/>
              </a:tabLst>
            </a:pPr>
            <a:r>
              <a:rPr lang="de-CH" sz="2000" dirty="0">
                <a:effectLst/>
                <a:latin typeface="Arial" panose="020B0604020202020204" pitchFamily="34" charset="0"/>
                <a:ea typeface="Calibri" panose="020F0502020204030204" pitchFamily="34" charset="0"/>
                <a:cs typeface="Arial" panose="020B0604020202020204" pitchFamily="34" charset="0"/>
              </a:rPr>
              <a:t>Konsultieren Sie auch die Links im Quellenverzeichnis, und tätigen Sie weitere (Online-) Recherchen.</a:t>
            </a:r>
            <a:endParaRPr lang="de-DE" sz="2000" dirty="0">
              <a:latin typeface="Arial" panose="020B0604020202020204" pitchFamily="34" charset="0"/>
              <a:cs typeface="Arial" panose="020B0604020202020204" pitchFamily="34" charset="0"/>
            </a:endParaRPr>
          </a:p>
        </p:txBody>
      </p:sp>
      <p:sp>
        <p:nvSpPr>
          <p:cNvPr id="2" name="Datumsplatzhalter 2">
            <a:extLst>
              <a:ext uri="{FF2B5EF4-FFF2-40B4-BE49-F238E27FC236}">
                <a16:creationId xmlns:a16="http://schemas.microsoft.com/office/drawing/2014/main" id="{EC30BEEA-76E9-5F81-8B3E-1017778F33F4}"/>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2882267672"/>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511623C5-6733-60EA-44F5-E438C0F2B571}"/>
            </a:ext>
          </a:extLst>
        </p:cNvPr>
        <p:cNvGrpSpPr/>
        <p:nvPr/>
      </p:nvGrpSpPr>
      <p:grpSpPr>
        <a:xfrm>
          <a:off x="0" y="0"/>
          <a:ext cx="0" cy="0"/>
          <a:chOff x="0" y="0"/>
          <a:chExt cx="0" cy="0"/>
        </a:xfrm>
      </p:grpSpPr>
      <p:sp>
        <p:nvSpPr>
          <p:cNvPr id="2" name="Titel 1">
            <a:extLst>
              <a:ext uri="{FF2B5EF4-FFF2-40B4-BE49-F238E27FC236}">
                <a16:creationId xmlns:a16="http://schemas.microsoft.com/office/drawing/2014/main" id="{200447AC-AB5F-DAB1-3088-805ED16E201E}"/>
              </a:ext>
            </a:extLst>
          </p:cNvPr>
          <p:cNvSpPr>
            <a:spLocks noGrp="1"/>
          </p:cNvSpPr>
          <p:nvPr>
            <p:ph type="title"/>
          </p:nvPr>
        </p:nvSpPr>
        <p:spPr/>
        <p:txBody>
          <a:bodyPr>
            <a:normAutofit/>
          </a:bodyPr>
          <a:lstStyle/>
          <a:p>
            <a:r>
              <a:rPr lang="de-DE" sz="3200" dirty="0"/>
              <a:t>Leitfragen</a:t>
            </a:r>
            <a:endParaRPr lang="de-CH" sz="3200" dirty="0"/>
          </a:p>
        </p:txBody>
      </p:sp>
      <p:sp>
        <p:nvSpPr>
          <p:cNvPr id="3" name="Datumsplatzhalter 2">
            <a:extLst>
              <a:ext uri="{FF2B5EF4-FFF2-40B4-BE49-F238E27FC236}">
                <a16:creationId xmlns:a16="http://schemas.microsoft.com/office/drawing/2014/main" id="{B0E91156-894A-03FC-8888-A072068BF0E5}"/>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CB5ADBD0-281F-5B0A-129E-8B015B292EFA}"/>
              </a:ext>
            </a:extLst>
          </p:cNvPr>
          <p:cNvSpPr>
            <a:spLocks noGrp="1"/>
          </p:cNvSpPr>
          <p:nvPr>
            <p:ph type="sldNum" sz="quarter" idx="12"/>
          </p:nvPr>
        </p:nvSpPr>
        <p:spPr/>
        <p:txBody>
          <a:bodyPr/>
          <a:lstStyle/>
          <a:p>
            <a:fld id="{EBAEE1EB-8B44-4728-A11F-54C2BBCC5F47}" type="slidenum">
              <a:rPr lang="de-CH" smtClean="0"/>
              <a:pPr/>
              <a:t>7</a:t>
            </a:fld>
            <a:endParaRPr lang="de-CH" dirty="0"/>
          </a:p>
        </p:txBody>
      </p:sp>
      <p:sp>
        <p:nvSpPr>
          <p:cNvPr id="6" name="Textfeld 5">
            <a:extLst>
              <a:ext uri="{FF2B5EF4-FFF2-40B4-BE49-F238E27FC236}">
                <a16:creationId xmlns:a16="http://schemas.microsoft.com/office/drawing/2014/main" id="{E14F567D-4109-63C2-DEF3-DD698CE9D7A8}"/>
              </a:ext>
            </a:extLst>
          </p:cNvPr>
          <p:cNvSpPr txBox="1"/>
          <p:nvPr/>
        </p:nvSpPr>
        <p:spPr>
          <a:xfrm>
            <a:off x="937263" y="1555632"/>
            <a:ext cx="10613606" cy="3690177"/>
          </a:xfrm>
          <a:prstGeom prst="rect">
            <a:avLst/>
          </a:prstGeom>
          <a:noFill/>
        </p:spPr>
        <p:txBody>
          <a:bodyPr wrap="square">
            <a:spAutoFit/>
          </a:bodyPr>
          <a:lstStyle/>
          <a:p>
            <a:pPr marL="514350" lvl="0" indent="-514350">
              <a:lnSpc>
                <a:spcPct val="200000"/>
              </a:lnSpc>
              <a:buFont typeface="+mj-lt"/>
              <a:buAutoNum type="arabicParenR"/>
            </a:pPr>
            <a:r>
              <a:rPr lang="de-CH" sz="2000" dirty="0">
                <a:latin typeface="Arial" panose="020B0604020202020204" pitchFamily="34" charset="0"/>
                <a:cs typeface="Arial" panose="020B0604020202020204" pitchFamily="34" charset="0"/>
              </a:rPr>
              <a:t>Ist der Eigenmietwert eine gerechtfertigte Steuer?</a:t>
            </a:r>
          </a:p>
          <a:p>
            <a:pPr marL="514350" indent="-514350">
              <a:lnSpc>
                <a:spcPct val="200000"/>
              </a:lnSpc>
              <a:buFont typeface="+mj-lt"/>
              <a:buAutoNum type="arabicParenR"/>
            </a:pPr>
            <a:r>
              <a:rPr lang="de-CH" sz="2000" dirty="0">
                <a:latin typeface="Arial" panose="020B0604020202020204" pitchFamily="34" charset="0"/>
                <a:cs typeface="Arial" panose="020B0604020202020204" pitchFamily="34" charset="0"/>
              </a:rPr>
              <a:t>Liegt ein fairer Kompromiss zur Abschaffung des Eigenmietwertes vor?</a:t>
            </a:r>
          </a:p>
          <a:p>
            <a:pPr marL="514350" indent="-514350">
              <a:lnSpc>
                <a:spcPct val="200000"/>
              </a:lnSpc>
              <a:buFont typeface="+mj-lt"/>
              <a:buAutoNum type="arabicParenR"/>
            </a:pPr>
            <a:r>
              <a:rPr lang="de-CH" sz="2000" dirty="0">
                <a:latin typeface="Arial" panose="020B0604020202020204" pitchFamily="34" charset="0"/>
                <a:cs typeface="Arial" panose="020B0604020202020204" pitchFamily="34" charset="0"/>
              </a:rPr>
              <a:t>Ist die Reform fair für die Alten?</a:t>
            </a:r>
          </a:p>
          <a:p>
            <a:pPr marL="514350" indent="-514350">
              <a:lnSpc>
                <a:spcPct val="200000"/>
              </a:lnSpc>
              <a:buFont typeface="+mj-lt"/>
              <a:buAutoNum type="arabicParenR"/>
            </a:pPr>
            <a:r>
              <a:rPr lang="de-CH" sz="2000" dirty="0">
                <a:latin typeface="Arial" panose="020B0604020202020204" pitchFamily="34" charset="0"/>
                <a:cs typeface="Arial" panose="020B0604020202020204" pitchFamily="34" charset="0"/>
              </a:rPr>
              <a:t>Ist die Reform fair für die Jungen?</a:t>
            </a:r>
          </a:p>
          <a:p>
            <a:pPr marL="514350" indent="-514350">
              <a:lnSpc>
                <a:spcPct val="200000"/>
              </a:lnSpc>
              <a:buFont typeface="+mj-lt"/>
              <a:buAutoNum type="arabicParenR"/>
            </a:pPr>
            <a:r>
              <a:rPr lang="de-CH" sz="2000" dirty="0">
                <a:latin typeface="Arial" panose="020B0604020202020204" pitchFamily="34" charset="0"/>
                <a:cs typeface="Arial" panose="020B0604020202020204" pitchFamily="34" charset="0"/>
              </a:rPr>
              <a:t>Wird die Reform zu mehr Schwarzarbeit führen?</a:t>
            </a:r>
          </a:p>
          <a:p>
            <a:pPr marL="514350" indent="-514350">
              <a:lnSpc>
                <a:spcPct val="200000"/>
              </a:lnSpc>
              <a:buFont typeface="+mj-lt"/>
              <a:buAutoNum type="arabicParenR"/>
            </a:pPr>
            <a:r>
              <a:rPr lang="de-CH" sz="2000" dirty="0">
                <a:latin typeface="Arial" panose="020B0604020202020204" pitchFamily="34" charset="0"/>
                <a:cs typeface="Arial" panose="020B0604020202020204" pitchFamily="34" charset="0"/>
              </a:rPr>
              <a:t>Wird die Reform zu verwahrlosten Häusern führen?</a:t>
            </a:r>
          </a:p>
        </p:txBody>
      </p:sp>
      <p:sp>
        <p:nvSpPr>
          <p:cNvPr id="4" name="Datumsplatzhalter 2">
            <a:extLst>
              <a:ext uri="{FF2B5EF4-FFF2-40B4-BE49-F238E27FC236}">
                <a16:creationId xmlns:a16="http://schemas.microsoft.com/office/drawing/2014/main" id="{702187CA-A4C6-1BE5-A5A2-EDE92F090270}"/>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111378290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1DB21362-5E80-E13F-9022-DF56F33587AD}"/>
            </a:ext>
          </a:extLst>
        </p:cNvPr>
        <p:cNvGrpSpPr/>
        <p:nvPr/>
      </p:nvGrpSpPr>
      <p:grpSpPr>
        <a:xfrm>
          <a:off x="0" y="0"/>
          <a:ext cx="0" cy="0"/>
          <a:chOff x="0" y="0"/>
          <a:chExt cx="0" cy="0"/>
        </a:xfrm>
      </p:grpSpPr>
      <p:sp>
        <p:nvSpPr>
          <p:cNvPr id="2" name="Titel 1">
            <a:extLst>
              <a:ext uri="{FF2B5EF4-FFF2-40B4-BE49-F238E27FC236}">
                <a16:creationId xmlns:a16="http://schemas.microsoft.com/office/drawing/2014/main" id="{4331C17E-A6D9-15B8-7E65-111480DAA815}"/>
              </a:ext>
            </a:extLst>
          </p:cNvPr>
          <p:cNvSpPr>
            <a:spLocks noGrp="1"/>
          </p:cNvSpPr>
          <p:nvPr>
            <p:ph type="title"/>
          </p:nvPr>
        </p:nvSpPr>
        <p:spPr/>
        <p:txBody>
          <a:bodyPr>
            <a:normAutofit/>
          </a:bodyPr>
          <a:lstStyle/>
          <a:p>
            <a:r>
              <a:rPr lang="de-DE" sz="3200" dirty="0"/>
              <a:t>Befürworter und Gegner der Reform</a:t>
            </a:r>
            <a:endParaRPr lang="de-CH" sz="3200" dirty="0"/>
          </a:p>
        </p:txBody>
      </p:sp>
      <p:sp>
        <p:nvSpPr>
          <p:cNvPr id="3" name="Datumsplatzhalter 2">
            <a:extLst>
              <a:ext uri="{FF2B5EF4-FFF2-40B4-BE49-F238E27FC236}">
                <a16:creationId xmlns:a16="http://schemas.microsoft.com/office/drawing/2014/main" id="{804856E5-793D-DB66-E4F6-B41BFE880FEC}"/>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8DC8614A-3CC8-3972-BF85-88431D252C3A}"/>
              </a:ext>
            </a:extLst>
          </p:cNvPr>
          <p:cNvSpPr>
            <a:spLocks noGrp="1"/>
          </p:cNvSpPr>
          <p:nvPr>
            <p:ph type="sldNum" sz="quarter" idx="12"/>
          </p:nvPr>
        </p:nvSpPr>
        <p:spPr/>
        <p:txBody>
          <a:bodyPr/>
          <a:lstStyle/>
          <a:p>
            <a:fld id="{EBAEE1EB-8B44-4728-A11F-54C2BBCC5F47}" type="slidenum">
              <a:rPr lang="de-CH" smtClean="0"/>
              <a:pPr/>
              <a:t>8</a:t>
            </a:fld>
            <a:endParaRPr lang="de-CH" dirty="0"/>
          </a:p>
        </p:txBody>
      </p:sp>
      <p:sp>
        <p:nvSpPr>
          <p:cNvPr id="6" name="Textfeld 5">
            <a:extLst>
              <a:ext uri="{FF2B5EF4-FFF2-40B4-BE49-F238E27FC236}">
                <a16:creationId xmlns:a16="http://schemas.microsoft.com/office/drawing/2014/main" id="{BFF0863C-99B6-C372-21C5-EAB55CB35E7D}"/>
              </a:ext>
            </a:extLst>
          </p:cNvPr>
          <p:cNvSpPr txBox="1"/>
          <p:nvPr/>
        </p:nvSpPr>
        <p:spPr>
          <a:xfrm>
            <a:off x="937263" y="1830685"/>
            <a:ext cx="10133816" cy="3785652"/>
          </a:xfrm>
          <a:prstGeom prst="rect">
            <a:avLst/>
          </a:prstGeom>
          <a:noFill/>
        </p:spPr>
        <p:txBody>
          <a:bodyPr wrap="square">
            <a:spAutoFit/>
          </a:bodyPr>
          <a:lstStyle/>
          <a:p>
            <a:pPr lvl="0"/>
            <a:r>
              <a:rPr lang="de-CH" sz="2000" b="1" dirty="0">
                <a:latin typeface="Arial" panose="020B0604020202020204" pitchFamily="34" charset="0"/>
                <a:cs typeface="Arial" panose="020B0604020202020204" pitchFamily="34" charset="0"/>
              </a:rPr>
              <a:t>1) Ist der Eigenmietwert eine gerechtfertigte Steuer?</a:t>
            </a:r>
            <a:endParaRPr lang="de-CH" sz="2000" dirty="0">
              <a:latin typeface="Arial" panose="020B0604020202020204" pitchFamily="34" charset="0"/>
              <a:cs typeface="Arial" panose="020B0604020202020204" pitchFamily="34" charset="0"/>
            </a:endParaRP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Befürworter</a:t>
            </a:r>
            <a:r>
              <a:rPr lang="de-CH" sz="2000" dirty="0">
                <a:latin typeface="Arial" panose="020B0604020202020204" pitchFamily="34" charset="0"/>
                <a:cs typeface="Arial" panose="020B0604020202020204" pitchFamily="34" charset="0"/>
              </a:rPr>
              <a:t>: Nein, der Eigenmietwert gehört abgeschafft. Er ist ein fiktives Einkommen, das erzielt werden könnte, wenn das Haus oder die Wohnung vermietet werden würde. Dieses Einkommen ist aber nie realisiert worden; es wird vom theoretisch erzielbaren Mietwert der Immobilie abgeleitet.</a:t>
            </a: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Gegner</a:t>
            </a:r>
            <a:r>
              <a:rPr lang="de-CH" sz="2000" dirty="0">
                <a:latin typeface="Arial" panose="020B0604020202020204" pitchFamily="34" charset="0"/>
                <a:cs typeface="Arial" panose="020B0604020202020204" pitchFamily="34" charset="0"/>
              </a:rPr>
              <a:t>: Ja, der Eigenmietwert ist ein Naturaleinkommen. Der Eigentümer erhält zwar kein wirkliches Einkommen, hat aber einen «Nutzungsertrag», indem er seine eigene Immobilie bewohnt. Dieses Naturaleinkommen, der Eigenmietwert, muss besteuert werden, damit das Verfassungsgebot der Besteuerung nach wirtschaftlicher Leistungsfähigkeit eingehalten wird.	</a:t>
            </a:r>
          </a:p>
        </p:txBody>
      </p:sp>
      <p:sp>
        <p:nvSpPr>
          <p:cNvPr id="4" name="Datumsplatzhalter 2">
            <a:extLst>
              <a:ext uri="{FF2B5EF4-FFF2-40B4-BE49-F238E27FC236}">
                <a16:creationId xmlns:a16="http://schemas.microsoft.com/office/drawing/2014/main" id="{8E699078-09AA-D055-4B0B-5EFA52BEA17B}"/>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4130121485"/>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a:extLst>
            <a:ext uri="{FF2B5EF4-FFF2-40B4-BE49-F238E27FC236}">
              <a16:creationId xmlns:a16="http://schemas.microsoft.com/office/drawing/2014/main" id="{642E53A7-73F3-D007-F7EA-A14DD5DBC3A2}"/>
            </a:ext>
          </a:extLst>
        </p:cNvPr>
        <p:cNvGrpSpPr/>
        <p:nvPr/>
      </p:nvGrpSpPr>
      <p:grpSpPr>
        <a:xfrm>
          <a:off x="0" y="0"/>
          <a:ext cx="0" cy="0"/>
          <a:chOff x="0" y="0"/>
          <a:chExt cx="0" cy="0"/>
        </a:xfrm>
      </p:grpSpPr>
      <p:sp>
        <p:nvSpPr>
          <p:cNvPr id="3" name="Datumsplatzhalter 2">
            <a:extLst>
              <a:ext uri="{FF2B5EF4-FFF2-40B4-BE49-F238E27FC236}">
                <a16:creationId xmlns:a16="http://schemas.microsoft.com/office/drawing/2014/main" id="{EC52C35C-6566-B4C2-EE5D-AFF4C7F3F71A}"/>
              </a:ext>
            </a:extLst>
          </p:cNvPr>
          <p:cNvSpPr>
            <a:spLocks noGrp="1"/>
          </p:cNvSpPr>
          <p:nvPr>
            <p:ph type="dt" sz="half" idx="10"/>
          </p:nvPr>
        </p:nvSpPr>
        <p:spPr/>
        <p:txBody>
          <a:bodyPr/>
          <a:lstStyle/>
          <a:p>
            <a:r>
              <a:rPr lang="de-CH" i="1" dirty="0"/>
              <a:t>www.klv.ch </a:t>
            </a:r>
            <a:r>
              <a:rPr lang="de-CH" i="1" dirty="0">
                <a:sym typeface="Wingdings" panose="05000000000000000000" pitchFamily="2" charset="2"/>
              </a:rPr>
              <a:t> </a:t>
            </a:r>
            <a:r>
              <a:rPr lang="de-CH" i="1" dirty="0"/>
              <a:t>Downloads </a:t>
            </a:r>
            <a:r>
              <a:rPr lang="de-CH" i="1" dirty="0">
                <a:sym typeface="Wingdings" panose="05000000000000000000" pitchFamily="2" charset="2"/>
              </a:rPr>
              <a:t></a:t>
            </a:r>
            <a:r>
              <a:rPr lang="de-CH" i="1" dirty="0"/>
              <a:t> Wirtschaft &amp; Politik aktuell</a:t>
            </a:r>
          </a:p>
        </p:txBody>
      </p:sp>
      <p:sp>
        <p:nvSpPr>
          <p:cNvPr id="5" name="Foliennummernplatzhalter 4">
            <a:extLst>
              <a:ext uri="{FF2B5EF4-FFF2-40B4-BE49-F238E27FC236}">
                <a16:creationId xmlns:a16="http://schemas.microsoft.com/office/drawing/2014/main" id="{E3D2AAB9-B877-5268-47B6-CE852DDA0959}"/>
              </a:ext>
            </a:extLst>
          </p:cNvPr>
          <p:cNvSpPr>
            <a:spLocks noGrp="1"/>
          </p:cNvSpPr>
          <p:nvPr>
            <p:ph type="sldNum" sz="quarter" idx="12"/>
          </p:nvPr>
        </p:nvSpPr>
        <p:spPr/>
        <p:txBody>
          <a:bodyPr/>
          <a:lstStyle/>
          <a:p>
            <a:fld id="{EBAEE1EB-8B44-4728-A11F-54C2BBCC5F47}" type="slidenum">
              <a:rPr lang="de-CH" smtClean="0"/>
              <a:pPr/>
              <a:t>9</a:t>
            </a:fld>
            <a:endParaRPr lang="de-CH" dirty="0"/>
          </a:p>
        </p:txBody>
      </p:sp>
      <p:sp>
        <p:nvSpPr>
          <p:cNvPr id="6" name="Textfeld 5">
            <a:extLst>
              <a:ext uri="{FF2B5EF4-FFF2-40B4-BE49-F238E27FC236}">
                <a16:creationId xmlns:a16="http://schemas.microsoft.com/office/drawing/2014/main" id="{ACB16189-9EB1-7DE9-E684-291157887FC2}"/>
              </a:ext>
            </a:extLst>
          </p:cNvPr>
          <p:cNvSpPr txBox="1"/>
          <p:nvPr/>
        </p:nvSpPr>
        <p:spPr>
          <a:xfrm>
            <a:off x="968792" y="1891973"/>
            <a:ext cx="10025029" cy="3477875"/>
          </a:xfrm>
          <a:prstGeom prst="rect">
            <a:avLst/>
          </a:prstGeom>
          <a:noFill/>
        </p:spPr>
        <p:txBody>
          <a:bodyPr wrap="square">
            <a:spAutoFit/>
          </a:bodyPr>
          <a:lstStyle/>
          <a:p>
            <a:pPr lvl="0"/>
            <a:r>
              <a:rPr lang="de-CH" sz="2000" b="1" dirty="0">
                <a:latin typeface="Arial" panose="020B0604020202020204" pitchFamily="34" charset="0"/>
                <a:cs typeface="Arial" panose="020B0604020202020204" pitchFamily="34" charset="0"/>
              </a:rPr>
              <a:t>2) Liegt ein fairer Kompromiss zur Abschaffung des Eigenmietwertes vor?</a:t>
            </a:r>
            <a:endParaRPr lang="de-CH" sz="2000" dirty="0">
              <a:latin typeface="Arial" panose="020B0604020202020204" pitchFamily="34" charset="0"/>
              <a:cs typeface="Arial" panose="020B0604020202020204" pitchFamily="34" charset="0"/>
            </a:endParaRPr>
          </a:p>
          <a:p>
            <a:r>
              <a:rPr lang="de-CH" sz="2000" dirty="0">
                <a:latin typeface="Arial" panose="020B0604020202020204" pitchFamily="34" charset="0"/>
                <a:cs typeface="Arial" panose="020B0604020202020204" pitchFamily="34" charset="0"/>
              </a:rPr>
              <a:t> </a:t>
            </a:r>
          </a:p>
          <a:p>
            <a:r>
              <a:rPr lang="de-CH" sz="2000" b="1" i="1" dirty="0">
                <a:latin typeface="Arial" panose="020B0604020202020204" pitchFamily="34" charset="0"/>
                <a:cs typeface="Arial" panose="020B0604020202020204" pitchFamily="34" charset="0"/>
              </a:rPr>
              <a:t>Befürworter</a:t>
            </a:r>
            <a:r>
              <a:rPr lang="de-CH" sz="2000" dirty="0">
                <a:latin typeface="Arial" panose="020B0604020202020204" pitchFamily="34" charset="0"/>
                <a:cs typeface="Arial" panose="020B0604020202020204" pitchFamily="34" charset="0"/>
              </a:rPr>
              <a:t>: Ja. Es liegt ein ausgewogener politischer Kompromiss vor. Man kann nicht immer den Fünfer und das Weggli bekommen (Abschaffung des Eigenmietwertes und Beibehaltung der steuerlichen Abzüge). Die Vorlage ist das Resultat von rund 10 Jahren politischem Entscheidungsprozess inkl. Differenzbereinigung und Einigungskonferenz. Die Abschaffung des Eigenmietwertes ist fair – insbesondere gegenüber den Alten (siehe Leitfrage 3). Gleichzeitig hat man mit dem auf zehn Jahre beschränkten Schuldzinsabzug etwas für die Jungen gemacht (siehe Leitfrage 4). Darüber hinaus hat man mit der Möglichkeit der Einführung einer neuen Objektsteuer auch die Kantone berücksichtigt.</a:t>
            </a:r>
          </a:p>
        </p:txBody>
      </p:sp>
      <p:sp>
        <p:nvSpPr>
          <p:cNvPr id="4" name="Datumsplatzhalter 2">
            <a:extLst>
              <a:ext uri="{FF2B5EF4-FFF2-40B4-BE49-F238E27FC236}">
                <a16:creationId xmlns:a16="http://schemas.microsoft.com/office/drawing/2014/main" id="{95695E20-02F5-F515-8E16-2D72E71A0EEB}"/>
              </a:ext>
            </a:extLst>
          </p:cNvPr>
          <p:cNvSpPr txBox="1">
            <a:spLocks/>
          </p:cNvSpPr>
          <p:nvPr/>
        </p:nvSpPr>
        <p:spPr>
          <a:xfrm>
            <a:off x="7341703" y="6356349"/>
            <a:ext cx="4012097" cy="365125"/>
          </a:xfrm>
          <a:prstGeom prst="rect">
            <a:avLst/>
          </a:prstGeom>
        </p:spPr>
        <p:txBody>
          <a:bodyPr vert="horz" lIns="91440" tIns="45720" rIns="91440" bIns="45720" rtlCol="0" anchor="ctr"/>
          <a:lstStyle>
            <a:defPPr>
              <a:defRPr lang="de-DE"/>
            </a:defPPr>
            <a:lvl1pPr marL="0" algn="l" defTabSz="914400" rtl="0" eaLnBrk="1" latinLnBrk="0" hangingPunct="1">
              <a:defRPr sz="1200" kern="1200">
                <a:solidFill>
                  <a:schemeClr val="tx1">
                    <a:tint val="75000"/>
                  </a:schemeClr>
                </a:solidFill>
                <a:latin typeface="Arial" panose="020B0604020202020204" pitchFamily="34" charset="0"/>
                <a:ea typeface="+mn-ea"/>
                <a:cs typeface="Arial" panose="020B0604020202020204" pitchFamily="34" charset="0"/>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a:lstStyle>
          <a:p>
            <a:pPr algn="r"/>
            <a:r>
              <a:rPr lang="de-CH" i="1" dirty="0"/>
              <a:t>© Westermann Schweiz AG</a:t>
            </a:r>
          </a:p>
        </p:txBody>
      </p:sp>
    </p:spTree>
    <p:extLst>
      <p:ext uri="{BB962C8B-B14F-4D97-AF65-F5344CB8AC3E}">
        <p14:creationId xmlns:p14="http://schemas.microsoft.com/office/powerpoint/2010/main" val="3293643288"/>
      </p:ext>
    </p:extLst>
  </p:cSld>
  <p:clrMapOvr>
    <a:masterClrMapping/>
  </p:clrMapOvr>
</p:sld>
</file>

<file path=ppt/theme/theme1.xml><?xml version="1.0" encoding="utf-8"?>
<a:theme xmlns:a="http://schemas.openxmlformats.org/drawingml/2006/main" name="WuPaktuell">
  <a:themeElements>
    <a:clrScheme name="Layout KLV">
      <a:dk1>
        <a:sysClr val="windowText" lastClr="000000"/>
      </a:dk1>
      <a:lt1>
        <a:sysClr val="window" lastClr="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3F3F3F"/>
      </a:hlink>
      <a:folHlink>
        <a:srgbClr val="3F3F3F"/>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WuPaktuell" id="{125D857B-A005-469F-85CC-15C8EB771E11}" vid="{C8DD7118-8AC3-4C3E-848E-478AFC1A1424}"/>
    </a:ext>
  </a:extLst>
</a:theme>
</file>

<file path=ppt/theme/theme2.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WuPaktuell</Template>
  <TotalTime>0</TotalTime>
  <Words>1357</Words>
  <Application>Microsoft Office PowerPoint</Application>
  <PresentationFormat>Breitbild</PresentationFormat>
  <Paragraphs>176</Paragraphs>
  <Slides>16</Slides>
  <Notes>2</Notes>
  <HiddenSlides>0</HiddenSlides>
  <MMClips>0</MMClips>
  <ScaleCrop>false</ScaleCrop>
  <HeadingPairs>
    <vt:vector size="6" baseType="variant">
      <vt:variant>
        <vt:lpstr>Verwendete Schriftarten</vt:lpstr>
      </vt:variant>
      <vt:variant>
        <vt:i4>6</vt:i4>
      </vt:variant>
      <vt:variant>
        <vt:lpstr>Design</vt:lpstr>
      </vt:variant>
      <vt:variant>
        <vt:i4>1</vt:i4>
      </vt:variant>
      <vt:variant>
        <vt:lpstr>Folientitel</vt:lpstr>
      </vt:variant>
      <vt:variant>
        <vt:i4>16</vt:i4>
      </vt:variant>
    </vt:vector>
  </HeadingPairs>
  <TitlesOfParts>
    <vt:vector size="23" baseType="lpstr">
      <vt:lpstr>Arial</vt:lpstr>
      <vt:lpstr>bs Thomas Sans 1</vt:lpstr>
      <vt:lpstr>Calibri</vt:lpstr>
      <vt:lpstr>DINOT</vt:lpstr>
      <vt:lpstr>DIN-Regular</vt:lpstr>
      <vt:lpstr>Wingdings</vt:lpstr>
      <vt:lpstr>WuPaktuell</vt:lpstr>
      <vt:lpstr>Foliensatz für  «Wirtschaft und Politik aktuell» </vt:lpstr>
      <vt:lpstr>Übergeordnete Debatte </vt:lpstr>
      <vt:lpstr>Referendum</vt:lpstr>
      <vt:lpstr>PowerPoint-Präsentation</vt:lpstr>
      <vt:lpstr>Eckwerte des Systemwechsels</vt:lpstr>
      <vt:lpstr>Auftrag 1</vt:lpstr>
      <vt:lpstr>Leitfragen</vt:lpstr>
      <vt:lpstr>Befürworter und Gegner der Reform</vt:lpstr>
      <vt:lpstr>PowerPoint-Präsentation</vt:lpstr>
      <vt:lpstr>PowerPoint-Präsentation</vt:lpstr>
      <vt:lpstr>PowerPoint-Präsentation</vt:lpstr>
      <vt:lpstr>PowerPoint-Präsentation</vt:lpstr>
      <vt:lpstr>PowerPoint-Präsentation</vt:lpstr>
      <vt:lpstr>PowerPoint-Präsentation</vt:lpstr>
      <vt:lpstr>PowerPoint-Präsentation</vt:lpstr>
      <vt:lpstr>Rückblick/offene Fragen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PowerPoint-Präsentation</dc:title>
  <dc:creator>Tatijana Jeremic</dc:creator>
  <cp:lastModifiedBy>Kaufmann, Rebecca</cp:lastModifiedBy>
  <cp:revision>253</cp:revision>
  <dcterms:created xsi:type="dcterms:W3CDTF">2018-10-16T13:43:55Z</dcterms:created>
  <dcterms:modified xsi:type="dcterms:W3CDTF">2025-08-26T11:30:25Z</dcterms:modified>
</cp:coreProperties>
</file>

<file path=docProps/thumbnail.jpeg>
</file>