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901" userDrawn="1">
          <p15:clr>
            <a:srgbClr val="A4A3A4"/>
          </p15:clr>
        </p15:guide>
        <p15:guide id="2" orient="horz" pos="16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67B1"/>
    <a:srgbClr val="702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71"/>
    <p:restoredTop sz="96259"/>
  </p:normalViewPr>
  <p:slideViewPr>
    <p:cSldViewPr snapToGrid="0">
      <p:cViewPr varScale="1">
        <p:scale>
          <a:sx n="120" d="100"/>
          <a:sy n="120" d="100"/>
        </p:scale>
        <p:origin x="-336" y="-96"/>
      </p:cViewPr>
      <p:guideLst>
        <p:guide orient="horz" pos="1661"/>
        <p:guide pos="39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9">
            <a:extLst>
              <a:ext uri="{FF2B5EF4-FFF2-40B4-BE49-F238E27FC236}">
                <a16:creationId xmlns="" xmlns:a16="http://schemas.microsoft.com/office/drawing/2014/main" id="{351A4E0D-B97C-61C7-1ED4-E55623770C1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01902917"/>
              </p:ext>
            </p:extLst>
          </p:nvPr>
        </p:nvGraphicFramePr>
        <p:xfrm>
          <a:off x="501806" y="1090617"/>
          <a:ext cx="8140388" cy="2552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9940">
                  <a:extLst>
                    <a:ext uri="{9D8B030D-6E8A-4147-A177-3AD203B41FA5}">
                      <a16:colId xmlns="" xmlns:a16="http://schemas.microsoft.com/office/drawing/2014/main" val="530447753"/>
                    </a:ext>
                  </a:extLst>
                </a:gridCol>
                <a:gridCol w="2585224">
                  <a:extLst>
                    <a:ext uri="{9D8B030D-6E8A-4147-A177-3AD203B41FA5}">
                      <a16:colId xmlns="" xmlns:a16="http://schemas.microsoft.com/office/drawing/2014/main" val="2933853472"/>
                    </a:ext>
                  </a:extLst>
                </a:gridCol>
                <a:gridCol w="2585224">
                  <a:extLst>
                    <a:ext uri="{9D8B030D-6E8A-4147-A177-3AD203B41FA5}">
                      <a16:colId xmlns="" xmlns:a16="http://schemas.microsoft.com/office/drawing/2014/main" val="227594395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indent="0" algn="ctr">
                        <a:tabLst>
                          <a:tab pos="171450" algn="l"/>
                        </a:tabLst>
                      </a:pP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Planungsvariante I</a:t>
                      </a:r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>
                          <a:solidFill>
                            <a:schemeClr val="tx1"/>
                          </a:solidFill>
                        </a:rPr>
                        <a:t>Planungsvariante II</a:t>
                      </a:r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19731389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indent="0">
                        <a:tabLst>
                          <a:tab pos="171450" algn="l"/>
                        </a:tabLst>
                      </a:pPr>
                      <a:endParaRPr lang="de-DE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74074665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  <a:defRPr/>
                      </a:pPr>
                      <a:endParaRPr lang="de-DE" sz="1800" b="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8724758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  <a:defRPr/>
                      </a:pPr>
                      <a:endParaRPr lang="de-DE" sz="1800" b="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4547811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  <a:defRPr/>
                      </a:pPr>
                      <a:endParaRPr lang="de-DE" sz="1800" b="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0834158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  <a:defRPr/>
                      </a:pPr>
                      <a:endParaRPr lang="de-DE" sz="1800" b="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67B1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67B1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47403206"/>
                  </a:ext>
                </a:extLst>
              </a:tr>
              <a:tr h="365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1450" algn="l"/>
                        </a:tabLst>
                        <a:defRPr/>
                      </a:pPr>
                      <a:endParaRPr lang="de-DE" sz="1800" b="1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62950" marR="62950" marT="31475" marB="31475" anchor="ctr">
                    <a:lnL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167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67B1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1946556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78C8D242-9057-7E85-6AD6-3EE0E9184FF7}"/>
              </a:ext>
            </a:extLst>
          </p:cNvPr>
          <p:cNvSpPr txBox="1"/>
          <p:nvPr userDrawn="1"/>
        </p:nvSpPr>
        <p:spPr>
          <a:xfrm>
            <a:off x="115230" y="647959"/>
            <a:ext cx="386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solidFill>
                  <a:schemeClr val="tx1"/>
                </a:solidFill>
              </a:rPr>
              <a:t>a)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0478724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18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="" xmlns:a16="http://schemas.microsoft.com/office/drawing/2014/main" id="{142ACDA6-D508-2E53-EFFC-EB08D50D272E}"/>
              </a:ext>
            </a:extLst>
          </p:cNvPr>
          <p:cNvSpPr txBox="1"/>
          <p:nvPr userDrawn="1"/>
        </p:nvSpPr>
        <p:spPr>
          <a:xfrm>
            <a:off x="0" y="6645780"/>
            <a:ext cx="9144004" cy="217077"/>
          </a:xfrm>
          <a:prstGeom prst="rect">
            <a:avLst/>
          </a:prstGeom>
          <a:noFill/>
        </p:spPr>
        <p:txBody>
          <a:bodyPr wrap="square" lIns="93058" tIns="46529" rIns="93058" bIns="46529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ヒラギノ角ゴ Pro W3" panose="020B0300000000000000" pitchFamily="34" charset="-128"/>
              </a:defRPr>
            </a:lvl9pPr>
          </a:lstStyle>
          <a:p>
            <a:pPr algn="ctr">
              <a:defRPr/>
            </a:pPr>
            <a:r>
              <a:rPr lang="de-DE" sz="800" dirty="0">
                <a:solidFill>
                  <a:schemeClr val="bg1">
                    <a:lumMod val="75000"/>
                  </a:schemeClr>
                </a:solidFill>
                <a:ea typeface="ＭＳ Ｐゴシック" panose="020B0600070205080204" pitchFamily="34" charset="-128"/>
              </a:rPr>
              <a:t>Jürgen Hermsen | Rechnungswesen der Industrie | ISBN 978-3-8045-7736-7 | © Westermann Gruppe</a:t>
            </a:r>
          </a:p>
        </p:txBody>
      </p:sp>
      <p:sp>
        <p:nvSpPr>
          <p:cNvPr id="8" name="Titel 1">
            <a:extLst>
              <a:ext uri="{FF2B5EF4-FFF2-40B4-BE49-F238E27FC236}">
                <a16:creationId xmlns="" xmlns:a16="http://schemas.microsoft.com/office/drawing/2014/main" id="{87B27E1A-5B20-0685-CCFA-582EE57F45EC}"/>
              </a:ext>
            </a:extLst>
          </p:cNvPr>
          <p:cNvSpPr txBox="1">
            <a:spLocks/>
          </p:cNvSpPr>
          <p:nvPr userDrawn="1"/>
        </p:nvSpPr>
        <p:spPr bwMode="auto">
          <a:xfrm>
            <a:off x="0" y="125240"/>
            <a:ext cx="9144000" cy="305684"/>
          </a:xfrm>
          <a:prstGeom prst="rect">
            <a:avLst/>
          </a:prstGeom>
          <a:gradFill rotWithShape="1">
            <a:gsLst>
              <a:gs pos="0">
                <a:srgbClr val="EDEDED"/>
              </a:gs>
              <a:gs pos="64999">
                <a:srgbClr val="D0D0D0"/>
              </a:gs>
              <a:gs pos="100000">
                <a:srgbClr val="BCBCBC"/>
              </a:gs>
            </a:gsLst>
            <a:lin ang="5400000" scaled="1"/>
          </a:gradFill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8" tIns="46529" rIns="93058" bIns="46529"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Geneva" charset="0"/>
                <a:cs typeface="Genev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Geneva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="1" dirty="0"/>
              <a:t>Seite </a:t>
            </a:r>
            <a:r>
              <a:rPr lang="de-DE" sz="1200" b="1" dirty="0" smtClean="0"/>
              <a:t>582, </a:t>
            </a:r>
            <a:r>
              <a:rPr lang="de-DE" sz="1200" b="1" dirty="0"/>
              <a:t>Aufgabe 2</a:t>
            </a:r>
          </a:p>
        </p:txBody>
      </p:sp>
    </p:spTree>
    <p:extLst>
      <p:ext uri="{BB962C8B-B14F-4D97-AF65-F5344CB8AC3E}">
        <p14:creationId xmlns:p14="http://schemas.microsoft.com/office/powerpoint/2010/main" val="418823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="" xmlns:a16="http://schemas.microsoft.com/office/drawing/2014/main" id="{1508B0E9-9E6D-0F00-A0CD-A3B7CA74B307}"/>
              </a:ext>
            </a:extLst>
          </p:cNvPr>
          <p:cNvSpPr txBox="1"/>
          <p:nvPr/>
        </p:nvSpPr>
        <p:spPr>
          <a:xfrm>
            <a:off x="422894" y="646130"/>
            <a:ext cx="8698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Errechnung der jährlichen Fixkosten für Planungsvariante I und Planungsvariante II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="" xmlns:a16="http://schemas.microsoft.com/office/drawing/2014/main" id="{2EBC8481-E614-07AE-5157-567A2B5F328F}"/>
              </a:ext>
            </a:extLst>
          </p:cNvPr>
          <p:cNvSpPr txBox="1"/>
          <p:nvPr/>
        </p:nvSpPr>
        <p:spPr>
          <a:xfrm>
            <a:off x="3323630" y="1460982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4.600.000,00 €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3E7F2B71-82E7-3F49-A9C4-1819095549A3}"/>
              </a:ext>
            </a:extLst>
          </p:cNvPr>
          <p:cNvSpPr txBox="1"/>
          <p:nvPr/>
        </p:nvSpPr>
        <p:spPr>
          <a:xfrm>
            <a:off x="6043391" y="1460982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6.600.000,00 €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="" xmlns:a16="http://schemas.microsoft.com/office/drawing/2014/main" id="{A46E8E1E-A35F-8AD0-70F5-79938CFFB5B8}"/>
              </a:ext>
            </a:extLst>
          </p:cNvPr>
          <p:cNvSpPr txBox="1"/>
          <p:nvPr/>
        </p:nvSpPr>
        <p:spPr>
          <a:xfrm>
            <a:off x="3323630" y="1825255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1.150.000,00 €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08AB184B-6081-1470-2899-80EC8C95F072}"/>
              </a:ext>
            </a:extLst>
          </p:cNvPr>
          <p:cNvSpPr txBox="1"/>
          <p:nvPr/>
        </p:nvSpPr>
        <p:spPr>
          <a:xfrm>
            <a:off x="6043391" y="1825255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1.650.000,00 €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="" xmlns:a16="http://schemas.microsoft.com/office/drawing/2014/main" id="{1C144057-C06D-E991-0117-E33C0FF9F0D6}"/>
              </a:ext>
            </a:extLst>
          </p:cNvPr>
          <p:cNvSpPr txBox="1"/>
          <p:nvPr/>
        </p:nvSpPr>
        <p:spPr>
          <a:xfrm>
            <a:off x="3323630" y="2182094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20.000,00 €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="" xmlns:a16="http://schemas.microsoft.com/office/drawing/2014/main" id="{0C3A53B5-DC3D-A55F-9615-30F68F991680}"/>
              </a:ext>
            </a:extLst>
          </p:cNvPr>
          <p:cNvSpPr txBox="1"/>
          <p:nvPr/>
        </p:nvSpPr>
        <p:spPr>
          <a:xfrm>
            <a:off x="6043391" y="2182094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40.000,00 €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="" xmlns:a16="http://schemas.microsoft.com/office/drawing/2014/main" id="{7072D81D-40BC-33E9-C9A2-0BCF59DDD080}"/>
              </a:ext>
            </a:extLst>
          </p:cNvPr>
          <p:cNvSpPr txBox="1"/>
          <p:nvPr/>
        </p:nvSpPr>
        <p:spPr>
          <a:xfrm>
            <a:off x="3323630" y="2538933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300.000,00 €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="" xmlns:a16="http://schemas.microsoft.com/office/drawing/2014/main" id="{D09BEAB3-228C-CA3B-990C-086486457E4E}"/>
              </a:ext>
            </a:extLst>
          </p:cNvPr>
          <p:cNvSpPr txBox="1"/>
          <p:nvPr/>
        </p:nvSpPr>
        <p:spPr>
          <a:xfrm>
            <a:off x="6043391" y="2538933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390.000,00 €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="" xmlns:a16="http://schemas.microsoft.com/office/drawing/2014/main" id="{612FBCF0-402C-9D26-25A4-7CA2736E138D}"/>
              </a:ext>
            </a:extLst>
          </p:cNvPr>
          <p:cNvSpPr txBox="1"/>
          <p:nvPr/>
        </p:nvSpPr>
        <p:spPr>
          <a:xfrm>
            <a:off x="3323630" y="2910641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50.000,00 €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="" xmlns:a16="http://schemas.microsoft.com/office/drawing/2014/main" id="{DBA34BFC-638B-9B9D-153B-98203DA35A01}"/>
              </a:ext>
            </a:extLst>
          </p:cNvPr>
          <p:cNvSpPr txBox="1"/>
          <p:nvPr/>
        </p:nvSpPr>
        <p:spPr>
          <a:xfrm>
            <a:off x="6043391" y="2910641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70.000,00 €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="" xmlns:a16="http://schemas.microsoft.com/office/drawing/2014/main" id="{B4244AE6-1429-C666-6248-A3A59C49AA93}"/>
              </a:ext>
            </a:extLst>
          </p:cNvPr>
          <p:cNvSpPr txBox="1"/>
          <p:nvPr/>
        </p:nvSpPr>
        <p:spPr>
          <a:xfrm>
            <a:off x="3323630" y="3274914"/>
            <a:ext cx="2133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/>
              <a:t>6.120.000,00 €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="" xmlns:a16="http://schemas.microsoft.com/office/drawing/2014/main" id="{3FAD04D1-4901-FCD0-024E-ADDA8DDF79A6}"/>
              </a:ext>
            </a:extLst>
          </p:cNvPr>
          <p:cNvSpPr txBox="1"/>
          <p:nvPr/>
        </p:nvSpPr>
        <p:spPr>
          <a:xfrm>
            <a:off x="6043391" y="3274914"/>
            <a:ext cx="2186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/>
              <a:t>8.750.000,00 €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="" xmlns:a16="http://schemas.microsoft.com/office/drawing/2014/main" id="{6DD24333-8414-9B9A-E44D-D2BB786FFD47}"/>
              </a:ext>
            </a:extLst>
          </p:cNvPr>
          <p:cNvSpPr txBox="1"/>
          <p:nvPr/>
        </p:nvSpPr>
        <p:spPr>
          <a:xfrm>
            <a:off x="2051824" y="1810387"/>
            <a:ext cx="327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/>
              <a:t>1)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="" xmlns:a16="http://schemas.microsoft.com/office/drawing/2014/main" id="{5ACE606C-79D6-32C8-BA32-7199E22D987B}"/>
              </a:ext>
            </a:extLst>
          </p:cNvPr>
          <p:cNvSpPr txBox="1"/>
          <p:nvPr/>
        </p:nvSpPr>
        <p:spPr>
          <a:xfrm>
            <a:off x="5367449" y="1810387"/>
            <a:ext cx="327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/>
              <a:t>2)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="" xmlns:a16="http://schemas.microsoft.com/office/drawing/2014/main" id="{0011597A-F640-4333-57D6-CC18637DD7D3}"/>
              </a:ext>
            </a:extLst>
          </p:cNvPr>
          <p:cNvSpPr txBox="1"/>
          <p:nvPr/>
        </p:nvSpPr>
        <p:spPr>
          <a:xfrm>
            <a:off x="8051177" y="1810387"/>
            <a:ext cx="327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/>
              <a:t>3)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="" xmlns:a16="http://schemas.microsoft.com/office/drawing/2014/main" id="{82A6EEC5-8808-CF40-5EBF-EDBA7FD77AAB}"/>
              </a:ext>
            </a:extLst>
          </p:cNvPr>
          <p:cNvSpPr txBox="1"/>
          <p:nvPr/>
        </p:nvSpPr>
        <p:spPr>
          <a:xfrm>
            <a:off x="426036" y="3937071"/>
            <a:ext cx="39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1)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="" xmlns:a16="http://schemas.microsoft.com/office/drawing/2014/main" id="{C1ED6CAB-A7AC-DD62-9B60-EFDAD5D620F8}"/>
              </a:ext>
            </a:extLst>
          </p:cNvPr>
          <p:cNvSpPr txBox="1"/>
          <p:nvPr/>
        </p:nvSpPr>
        <p:spPr>
          <a:xfrm>
            <a:off x="796893" y="3939974"/>
            <a:ext cx="7806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kalkulatorischen Zinsen werden vom durchschnittlich gebundenen Kapital berechnet: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="" xmlns:a16="http://schemas.microsoft.com/office/drawing/2014/main" id="{D46E9B73-D4E8-3FA0-8DD7-EBC630CADDCD}"/>
              </a:ext>
            </a:extLst>
          </p:cNvPr>
          <p:cNvSpPr txBox="1"/>
          <p:nvPr/>
        </p:nvSpPr>
        <p:spPr>
          <a:xfrm>
            <a:off x="796893" y="4634850"/>
            <a:ext cx="2238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∅ gebundenes Kapital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="" xmlns:a16="http://schemas.microsoft.com/office/drawing/2014/main" id="{5CD7749D-967D-2EE7-6B44-B914A08ACEB1}"/>
              </a:ext>
            </a:extLst>
          </p:cNvPr>
          <p:cNvSpPr txBox="1"/>
          <p:nvPr/>
        </p:nvSpPr>
        <p:spPr>
          <a:xfrm>
            <a:off x="3065742" y="4508237"/>
            <a:ext cx="937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AB + EB</a:t>
            </a:r>
            <a:br>
              <a:rPr lang="de-DE" u="sng" dirty="0"/>
            </a:br>
            <a:r>
              <a:rPr lang="de-DE" dirty="0"/>
              <a:t>2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="" xmlns:a16="http://schemas.microsoft.com/office/drawing/2014/main" id="{79BB85DA-E249-0949-3DA0-9587C82C73D8}"/>
              </a:ext>
            </a:extLst>
          </p:cNvPr>
          <p:cNvSpPr txBox="1"/>
          <p:nvPr/>
        </p:nvSpPr>
        <p:spPr>
          <a:xfrm>
            <a:off x="2884881" y="4613096"/>
            <a:ext cx="301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="" xmlns:a16="http://schemas.microsoft.com/office/drawing/2014/main" id="{627D45F6-DB42-52B7-4396-6EC6EEEA50F5}"/>
              </a:ext>
            </a:extLst>
          </p:cNvPr>
          <p:cNvSpPr txBox="1"/>
          <p:nvPr/>
        </p:nvSpPr>
        <p:spPr>
          <a:xfrm>
            <a:off x="4189580" y="4539593"/>
            <a:ext cx="937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AB + 0</a:t>
            </a:r>
            <a:br>
              <a:rPr lang="de-DE" u="sng" dirty="0"/>
            </a:br>
            <a:r>
              <a:rPr lang="de-DE" dirty="0"/>
              <a:t>2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="" xmlns:a16="http://schemas.microsoft.com/office/drawing/2014/main" id="{4FBD7AB2-5AFF-6F69-1958-FE7EBBD29FCF}"/>
              </a:ext>
            </a:extLst>
          </p:cNvPr>
          <p:cNvSpPr txBox="1"/>
          <p:nvPr/>
        </p:nvSpPr>
        <p:spPr>
          <a:xfrm>
            <a:off x="3977701" y="4613096"/>
            <a:ext cx="301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="" xmlns:a16="http://schemas.microsoft.com/office/drawing/2014/main" id="{27F5FD3A-65A6-2E08-E9B5-D4EF0DF0A6AF}"/>
              </a:ext>
            </a:extLst>
          </p:cNvPr>
          <p:cNvSpPr txBox="1"/>
          <p:nvPr/>
        </p:nvSpPr>
        <p:spPr>
          <a:xfrm>
            <a:off x="422894" y="5116547"/>
            <a:ext cx="39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2)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="" xmlns:a16="http://schemas.microsoft.com/office/drawing/2014/main" id="{19F1377D-8DD0-F787-F729-95DD86C96082}"/>
              </a:ext>
            </a:extLst>
          </p:cNvPr>
          <p:cNvSpPr txBox="1"/>
          <p:nvPr/>
        </p:nvSpPr>
        <p:spPr>
          <a:xfrm>
            <a:off x="716541" y="5086323"/>
            <a:ext cx="2511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46.000.000,00 € + 0,00 €</a:t>
            </a:r>
          </a:p>
          <a:p>
            <a:pPr algn="ctr"/>
            <a:r>
              <a:rPr lang="de-DE" dirty="0"/>
              <a:t>2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="" xmlns:a16="http://schemas.microsoft.com/office/drawing/2014/main" id="{60D1D557-9AAA-3BED-4E0D-E199B74599CE}"/>
              </a:ext>
            </a:extLst>
          </p:cNvPr>
          <p:cNvSpPr txBox="1"/>
          <p:nvPr/>
        </p:nvSpPr>
        <p:spPr>
          <a:xfrm>
            <a:off x="3982288" y="5121565"/>
            <a:ext cx="1627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1.150.000,00 €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="" xmlns:a16="http://schemas.microsoft.com/office/drawing/2014/main" id="{CDC2FB3E-A8DF-EBBB-9EA7-72E2F4D781EF}"/>
              </a:ext>
            </a:extLst>
          </p:cNvPr>
          <p:cNvSpPr txBox="1"/>
          <p:nvPr/>
        </p:nvSpPr>
        <p:spPr>
          <a:xfrm>
            <a:off x="3771556" y="5121565"/>
            <a:ext cx="301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="" xmlns:a16="http://schemas.microsoft.com/office/drawing/2014/main" id="{3D68F7D3-350D-E9A3-797B-E7A15CA5F1B6}"/>
              </a:ext>
            </a:extLst>
          </p:cNvPr>
          <p:cNvSpPr txBox="1"/>
          <p:nvPr/>
        </p:nvSpPr>
        <p:spPr>
          <a:xfrm>
            <a:off x="3166106" y="5121565"/>
            <a:ext cx="864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∙ 0,05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="" xmlns:a16="http://schemas.microsoft.com/office/drawing/2014/main" id="{1EC5388B-A214-E46A-136B-741601B5481E}"/>
              </a:ext>
            </a:extLst>
          </p:cNvPr>
          <p:cNvSpPr txBox="1"/>
          <p:nvPr/>
        </p:nvSpPr>
        <p:spPr>
          <a:xfrm>
            <a:off x="426036" y="5830028"/>
            <a:ext cx="39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3)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="" xmlns:a16="http://schemas.microsoft.com/office/drawing/2014/main" id="{BBE7A3F5-B0F8-E966-BF28-69BF7F7F0DF9}"/>
              </a:ext>
            </a:extLst>
          </p:cNvPr>
          <p:cNvSpPr txBox="1"/>
          <p:nvPr/>
        </p:nvSpPr>
        <p:spPr>
          <a:xfrm>
            <a:off x="671936" y="5762831"/>
            <a:ext cx="2607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66.000.000,00 € + 0,00 €</a:t>
            </a:r>
          </a:p>
          <a:p>
            <a:pPr algn="ctr"/>
            <a:r>
              <a:rPr lang="de-DE" dirty="0"/>
              <a:t>2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="" xmlns:a16="http://schemas.microsoft.com/office/drawing/2014/main" id="{979CEF4F-D6A7-191B-9C56-6A99D5A0BAEE}"/>
              </a:ext>
            </a:extLst>
          </p:cNvPr>
          <p:cNvSpPr txBox="1"/>
          <p:nvPr/>
        </p:nvSpPr>
        <p:spPr>
          <a:xfrm>
            <a:off x="3982288" y="5827809"/>
            <a:ext cx="1627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1.650.000,00 €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="" xmlns:a16="http://schemas.microsoft.com/office/drawing/2014/main" id="{33C9F977-8CFD-5FBC-59E5-BCCFD7737AFE}"/>
              </a:ext>
            </a:extLst>
          </p:cNvPr>
          <p:cNvSpPr txBox="1"/>
          <p:nvPr/>
        </p:nvSpPr>
        <p:spPr>
          <a:xfrm>
            <a:off x="3771556" y="5827809"/>
            <a:ext cx="301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="" xmlns:a16="http://schemas.microsoft.com/office/drawing/2014/main" id="{C1A1C580-7BF2-C535-F2D3-FDC64C86198C}"/>
              </a:ext>
            </a:extLst>
          </p:cNvPr>
          <p:cNvSpPr txBox="1"/>
          <p:nvPr/>
        </p:nvSpPr>
        <p:spPr>
          <a:xfrm>
            <a:off x="3166106" y="5827809"/>
            <a:ext cx="864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∙ 0,05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="" xmlns:a16="http://schemas.microsoft.com/office/drawing/2014/main" id="{68BE7F43-F648-3175-ED3F-AE7B404E7EA1}"/>
              </a:ext>
            </a:extLst>
          </p:cNvPr>
          <p:cNvSpPr txBox="1"/>
          <p:nvPr/>
        </p:nvSpPr>
        <p:spPr>
          <a:xfrm>
            <a:off x="501806" y="1450846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tabLst>
                <a:tab pos="171450" algn="l"/>
              </a:tabLst>
            </a:pPr>
            <a:r>
              <a:rPr lang="de-DE" sz="1800" b="0" dirty="0" smtClean="0">
                <a:solidFill>
                  <a:schemeClr val="tx1"/>
                </a:solidFill>
              </a:rPr>
              <a:t>Abschreibungen </a:t>
            </a:r>
            <a:r>
              <a:rPr lang="de-DE" sz="1800" b="0" dirty="0">
                <a:solidFill>
                  <a:schemeClr val="tx1"/>
                </a:solidFill>
              </a:rPr>
              <a:t>(10 %)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="" xmlns:a16="http://schemas.microsoft.com/office/drawing/2014/main" id="{BA4F3AC2-B10A-F139-4021-512DFF95C1CC}"/>
              </a:ext>
            </a:extLst>
          </p:cNvPr>
          <p:cNvSpPr txBox="1"/>
          <p:nvPr/>
        </p:nvSpPr>
        <p:spPr>
          <a:xfrm>
            <a:off x="501806" y="1820178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lang="de-DE" sz="1800" b="0" dirty="0"/>
              <a:t>kalk. Zinsen (5 %)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="" xmlns:a16="http://schemas.microsoft.com/office/drawing/2014/main" id="{F2B01671-337B-7513-9B8F-C069BDD41A9D}"/>
              </a:ext>
            </a:extLst>
          </p:cNvPr>
          <p:cNvSpPr txBox="1"/>
          <p:nvPr/>
        </p:nvSpPr>
        <p:spPr>
          <a:xfrm>
            <a:off x="501806" y="2189510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lang="de-DE" sz="1800" b="0" dirty="0"/>
              <a:t>Raumkosten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="" xmlns:a16="http://schemas.microsoft.com/office/drawing/2014/main" id="{82302A1B-EB13-3C7A-20E1-C82D7A5D1899}"/>
              </a:ext>
            </a:extLst>
          </p:cNvPr>
          <p:cNvSpPr txBox="1"/>
          <p:nvPr/>
        </p:nvSpPr>
        <p:spPr>
          <a:xfrm>
            <a:off x="501806" y="2555410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lang="de-DE" sz="1800" b="0" dirty="0"/>
              <a:t>Wartung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="" xmlns:a16="http://schemas.microsoft.com/office/drawing/2014/main" id="{9B3C0144-AA84-F927-8B68-D5C7A17CE891}"/>
              </a:ext>
            </a:extLst>
          </p:cNvPr>
          <p:cNvSpPr txBox="1"/>
          <p:nvPr/>
        </p:nvSpPr>
        <p:spPr>
          <a:xfrm>
            <a:off x="501806" y="2909876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lang="de-DE" sz="1800" b="0" dirty="0"/>
              <a:t>Versicherung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="" xmlns:a16="http://schemas.microsoft.com/office/drawing/2014/main" id="{F4909E2C-D56E-31D5-A7AE-63B7AA9F464E}"/>
              </a:ext>
            </a:extLst>
          </p:cNvPr>
          <p:cNvSpPr txBox="1"/>
          <p:nvPr/>
        </p:nvSpPr>
        <p:spPr>
          <a:xfrm>
            <a:off x="501806" y="3278308"/>
            <a:ext cx="29922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1450" algn="l"/>
              </a:tabLst>
              <a:defRPr/>
            </a:pPr>
            <a:r>
              <a:rPr lang="de-DE" sz="1800" b="1" dirty="0"/>
              <a:t>∑ jährliche Fixkosten</a:t>
            </a:r>
          </a:p>
        </p:txBody>
      </p:sp>
    </p:spTree>
    <p:extLst>
      <p:ext uri="{BB962C8B-B14F-4D97-AF65-F5344CB8AC3E}">
        <p14:creationId xmlns:p14="http://schemas.microsoft.com/office/powerpoint/2010/main" val="1434834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2" grpId="0"/>
      <p:bldP spid="4" grpId="0"/>
      <p:bldP spid="6" grpId="0"/>
      <p:bldP spid="10" grpId="0"/>
      <p:bldP spid="11" grpId="0"/>
      <p:bldP spid="12" grpId="0"/>
      <p:bldP spid="13" grpId="0"/>
      <p:bldP spid="16" grpId="0"/>
      <p:bldP spid="19" grpId="0"/>
      <p:bldP spid="26" grpId="0"/>
      <p:bldP spid="27" grpId="0"/>
      <p:bldP spid="29" grpId="0"/>
      <p:bldP spid="31" grpId="0"/>
      <p:bldP spid="32" grpId="0"/>
      <p:bldP spid="33" grpId="0"/>
      <p:bldP spid="38" grpId="0"/>
      <p:bldP spid="39" grpId="0"/>
      <p:bldP spid="41" grpId="0"/>
      <p:bldP spid="43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1E69AE31-F8B2-CF2F-40DA-0D97F9E05A90}"/>
              </a:ext>
            </a:extLst>
          </p:cNvPr>
          <p:cNvSpPr txBox="1"/>
          <p:nvPr/>
        </p:nvSpPr>
        <p:spPr>
          <a:xfrm>
            <a:off x="2576970" y="824398"/>
            <a:ext cx="2238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Break-even-Point =</a:t>
            </a:r>
          </a:p>
        </p:txBody>
      </p:sp>
      <p:grpSp>
        <p:nvGrpSpPr>
          <p:cNvPr id="20" name="Gruppieren 19">
            <a:extLst>
              <a:ext uri="{FF2B5EF4-FFF2-40B4-BE49-F238E27FC236}">
                <a16:creationId xmlns="" xmlns:a16="http://schemas.microsoft.com/office/drawing/2014/main" id="{8A3A5AA2-BC4C-5275-8674-B26401FEC359}"/>
              </a:ext>
            </a:extLst>
          </p:cNvPr>
          <p:cNvGrpSpPr/>
          <p:nvPr/>
        </p:nvGrpSpPr>
        <p:grpSpPr>
          <a:xfrm>
            <a:off x="4274880" y="694003"/>
            <a:ext cx="1898992" cy="369332"/>
            <a:chOff x="3186180" y="859462"/>
            <a:chExt cx="1898992" cy="369332"/>
          </a:xfrm>
        </p:grpSpPr>
        <p:sp>
          <p:nvSpPr>
            <p:cNvPr id="3" name="Textfeld 2">
              <a:extLst>
                <a:ext uri="{FF2B5EF4-FFF2-40B4-BE49-F238E27FC236}">
                  <a16:creationId xmlns="" xmlns:a16="http://schemas.microsoft.com/office/drawing/2014/main" id="{71431DF3-A73E-3D48-7092-5E2EEDF3F704}"/>
                </a:ext>
              </a:extLst>
            </p:cNvPr>
            <p:cNvSpPr txBox="1"/>
            <p:nvPr/>
          </p:nvSpPr>
          <p:spPr>
            <a:xfrm>
              <a:off x="3186180" y="859462"/>
              <a:ext cx="18989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/>
                <a:t>Fixkosten</a:t>
              </a:r>
              <a:endParaRPr lang="de-DE" u="sng" dirty="0"/>
            </a:p>
          </p:txBody>
        </p:sp>
        <p:cxnSp>
          <p:nvCxnSpPr>
            <p:cNvPr id="5" name="Gerade Verbindung 4">
              <a:extLst>
                <a:ext uri="{FF2B5EF4-FFF2-40B4-BE49-F238E27FC236}">
                  <a16:creationId xmlns="" xmlns:a16="http://schemas.microsoft.com/office/drawing/2014/main" id="{201135AA-E095-B923-0C45-6465091930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40944" y="1228794"/>
              <a:ext cx="1174595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feld 7">
            <a:extLst>
              <a:ext uri="{FF2B5EF4-FFF2-40B4-BE49-F238E27FC236}">
                <a16:creationId xmlns="" xmlns:a16="http://schemas.microsoft.com/office/drawing/2014/main" id="{AD41372D-D0AD-73ED-DA58-342BE0D369A7}"/>
              </a:ext>
            </a:extLst>
          </p:cNvPr>
          <p:cNvSpPr txBox="1"/>
          <p:nvPr/>
        </p:nvSpPr>
        <p:spPr>
          <a:xfrm>
            <a:off x="317175" y="1958935"/>
            <a:ext cx="2049173" cy="369332"/>
          </a:xfrm>
          <a:prstGeom prst="rect">
            <a:avLst/>
          </a:prstGeom>
          <a:solidFill>
            <a:srgbClr val="0167B1">
              <a:alpha val="15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b="1" dirty="0"/>
              <a:t>Planungsvariante I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="" xmlns:a16="http://schemas.microsoft.com/office/drawing/2014/main" id="{2E553C61-A814-39A0-101D-5F609ABF8874}"/>
              </a:ext>
            </a:extLst>
          </p:cNvPr>
          <p:cNvSpPr txBox="1"/>
          <p:nvPr/>
        </p:nvSpPr>
        <p:spPr>
          <a:xfrm>
            <a:off x="2586657" y="1958935"/>
            <a:ext cx="2238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Break-even-Point =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="" xmlns:a16="http://schemas.microsoft.com/office/drawing/2014/main" id="{987E3855-625F-3499-6D49-B53F26036CBB}"/>
              </a:ext>
            </a:extLst>
          </p:cNvPr>
          <p:cNvSpPr txBox="1"/>
          <p:nvPr/>
        </p:nvSpPr>
        <p:spPr>
          <a:xfrm>
            <a:off x="4376609" y="2146577"/>
            <a:ext cx="145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9.000,00 € </a:t>
            </a:r>
          </a:p>
        </p:txBody>
      </p:sp>
      <p:cxnSp>
        <p:nvCxnSpPr>
          <p:cNvPr id="12" name="Gerade Verbindung 11">
            <a:extLst>
              <a:ext uri="{FF2B5EF4-FFF2-40B4-BE49-F238E27FC236}">
                <a16:creationId xmlns="" xmlns:a16="http://schemas.microsoft.com/office/drawing/2014/main" id="{3CD74505-4DC9-7AC8-788F-50E4A1972C43}"/>
              </a:ext>
            </a:extLst>
          </p:cNvPr>
          <p:cNvCxnSpPr>
            <a:cxnSpLocks/>
          </p:cNvCxnSpPr>
          <p:nvPr/>
        </p:nvCxnSpPr>
        <p:spPr>
          <a:xfrm flipH="1">
            <a:off x="4594303" y="2153490"/>
            <a:ext cx="2200507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="" xmlns:a16="http://schemas.microsoft.com/office/drawing/2014/main" id="{0EAABB55-1D71-153B-1E87-07B15D71D561}"/>
              </a:ext>
            </a:extLst>
          </p:cNvPr>
          <p:cNvSpPr txBox="1"/>
          <p:nvPr/>
        </p:nvSpPr>
        <p:spPr>
          <a:xfrm>
            <a:off x="4858336" y="1804244"/>
            <a:ext cx="166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6.120.000,00 €</a:t>
            </a:r>
            <a:endParaRPr lang="de-DE" u="sng" dirty="0"/>
          </a:p>
        </p:txBody>
      </p:sp>
      <p:sp>
        <p:nvSpPr>
          <p:cNvPr id="14" name="Textfeld 13">
            <a:extLst>
              <a:ext uri="{FF2B5EF4-FFF2-40B4-BE49-F238E27FC236}">
                <a16:creationId xmlns="" xmlns:a16="http://schemas.microsoft.com/office/drawing/2014/main" id="{9B08A0A3-82C3-CC86-9341-FAA39B6706F4}"/>
              </a:ext>
            </a:extLst>
          </p:cNvPr>
          <p:cNvSpPr txBox="1"/>
          <p:nvPr/>
        </p:nvSpPr>
        <p:spPr>
          <a:xfrm>
            <a:off x="5575856" y="2146576"/>
            <a:ext cx="22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-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="" xmlns:a16="http://schemas.microsoft.com/office/drawing/2014/main" id="{5EBEFFFE-BDB9-7E0A-71C6-E72A58C302CC}"/>
              </a:ext>
            </a:extLst>
          </p:cNvPr>
          <p:cNvSpPr txBox="1"/>
          <p:nvPr/>
        </p:nvSpPr>
        <p:spPr>
          <a:xfrm>
            <a:off x="5598663" y="2139664"/>
            <a:ext cx="1462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8.000,00 €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="" xmlns:a16="http://schemas.microsoft.com/office/drawing/2014/main" id="{6AAADA3F-A911-BC66-E3F0-AD4D8A1DE99A}"/>
              </a:ext>
            </a:extLst>
          </p:cNvPr>
          <p:cNvSpPr txBox="1"/>
          <p:nvPr/>
        </p:nvSpPr>
        <p:spPr>
          <a:xfrm>
            <a:off x="4228200" y="2644567"/>
            <a:ext cx="159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6 120 Stück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="" xmlns:a16="http://schemas.microsoft.com/office/drawing/2014/main" id="{BC09B8B2-680C-93A4-718D-58489527F6E6}"/>
              </a:ext>
            </a:extLst>
          </p:cNvPr>
          <p:cNvSpPr txBox="1"/>
          <p:nvPr/>
        </p:nvSpPr>
        <p:spPr>
          <a:xfrm>
            <a:off x="4274880" y="1049509"/>
            <a:ext cx="189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DB pro Stück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="" xmlns:a16="http://schemas.microsoft.com/office/drawing/2014/main" id="{829A186C-8263-2F05-5499-CF1F9E54E046}"/>
              </a:ext>
            </a:extLst>
          </p:cNvPr>
          <p:cNvSpPr txBox="1"/>
          <p:nvPr/>
        </p:nvSpPr>
        <p:spPr>
          <a:xfrm>
            <a:off x="317175" y="3589951"/>
            <a:ext cx="2049173" cy="369332"/>
          </a:xfrm>
          <a:prstGeom prst="rect">
            <a:avLst/>
          </a:prstGeom>
          <a:solidFill>
            <a:srgbClr val="0167B1">
              <a:alpha val="15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b="1" dirty="0"/>
              <a:t>Planungsvariante II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="" xmlns:a16="http://schemas.microsoft.com/office/drawing/2014/main" id="{C48E4638-11A4-8F74-09A0-0F64E250F49B}"/>
              </a:ext>
            </a:extLst>
          </p:cNvPr>
          <p:cNvSpPr txBox="1"/>
          <p:nvPr/>
        </p:nvSpPr>
        <p:spPr>
          <a:xfrm>
            <a:off x="2586657" y="3589951"/>
            <a:ext cx="2238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Break-even-Point =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="" xmlns:a16="http://schemas.microsoft.com/office/drawing/2014/main" id="{3AD90AEE-19EE-3683-A7CA-1FF9F5F145D4}"/>
              </a:ext>
            </a:extLst>
          </p:cNvPr>
          <p:cNvSpPr txBox="1"/>
          <p:nvPr/>
        </p:nvSpPr>
        <p:spPr>
          <a:xfrm>
            <a:off x="4448547" y="3784506"/>
            <a:ext cx="133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9.000,00 € </a:t>
            </a:r>
          </a:p>
        </p:txBody>
      </p:sp>
      <p:cxnSp>
        <p:nvCxnSpPr>
          <p:cNvPr id="24" name="Gerade Verbindung 23">
            <a:extLst>
              <a:ext uri="{FF2B5EF4-FFF2-40B4-BE49-F238E27FC236}">
                <a16:creationId xmlns="" xmlns:a16="http://schemas.microsoft.com/office/drawing/2014/main" id="{22073503-7E20-7CA3-8E51-58C9C7636AD9}"/>
              </a:ext>
            </a:extLst>
          </p:cNvPr>
          <p:cNvCxnSpPr>
            <a:cxnSpLocks/>
          </p:cNvCxnSpPr>
          <p:nvPr/>
        </p:nvCxnSpPr>
        <p:spPr>
          <a:xfrm flipH="1">
            <a:off x="4594303" y="3784506"/>
            <a:ext cx="2200507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="" xmlns:a16="http://schemas.microsoft.com/office/drawing/2014/main" id="{A1E8214F-0684-A14E-2343-0834E227F19C}"/>
              </a:ext>
            </a:extLst>
          </p:cNvPr>
          <p:cNvSpPr txBox="1"/>
          <p:nvPr/>
        </p:nvSpPr>
        <p:spPr>
          <a:xfrm>
            <a:off x="4665459" y="3441370"/>
            <a:ext cx="2049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8.750.000,00 €</a:t>
            </a:r>
            <a:endParaRPr lang="de-DE" u="sng" dirty="0"/>
          </a:p>
        </p:txBody>
      </p:sp>
      <p:sp>
        <p:nvSpPr>
          <p:cNvPr id="26" name="Textfeld 25">
            <a:extLst>
              <a:ext uri="{FF2B5EF4-FFF2-40B4-BE49-F238E27FC236}">
                <a16:creationId xmlns="" xmlns:a16="http://schemas.microsoft.com/office/drawing/2014/main" id="{0DD8B97F-F315-5950-2927-895A278B1E4E}"/>
              </a:ext>
            </a:extLst>
          </p:cNvPr>
          <p:cNvSpPr txBox="1"/>
          <p:nvPr/>
        </p:nvSpPr>
        <p:spPr>
          <a:xfrm>
            <a:off x="5593404" y="3784506"/>
            <a:ext cx="22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-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="" xmlns:a16="http://schemas.microsoft.com/office/drawing/2014/main" id="{08F04F29-0015-3C39-1B79-B6D6A6093C26}"/>
              </a:ext>
            </a:extLst>
          </p:cNvPr>
          <p:cNvSpPr txBox="1"/>
          <p:nvPr/>
        </p:nvSpPr>
        <p:spPr>
          <a:xfrm>
            <a:off x="5609336" y="3784506"/>
            <a:ext cx="1399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7.600,00 € 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="" xmlns:a16="http://schemas.microsoft.com/office/drawing/2014/main" id="{0D55B272-CDAC-E6D7-6C95-E19259BEE716}"/>
              </a:ext>
            </a:extLst>
          </p:cNvPr>
          <p:cNvSpPr txBox="1"/>
          <p:nvPr/>
        </p:nvSpPr>
        <p:spPr>
          <a:xfrm>
            <a:off x="4228200" y="4275583"/>
            <a:ext cx="159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6 250 Stück </a:t>
            </a:r>
          </a:p>
        </p:txBody>
      </p:sp>
    </p:spTree>
    <p:extLst>
      <p:ext uri="{BB962C8B-B14F-4D97-AF65-F5344CB8AC3E}">
        <p14:creationId xmlns:p14="http://schemas.microsoft.com/office/powerpoint/2010/main" val="6881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/>
      <p:bldP spid="11" grpId="0"/>
      <p:bldP spid="13" grpId="0"/>
      <p:bldP spid="14" grpId="0"/>
      <p:bldP spid="15" grpId="0"/>
      <p:bldP spid="18" grpId="0"/>
      <p:bldP spid="19" grpId="0"/>
      <p:bldP spid="21" grpId="0" animBg="1"/>
      <p:bldP spid="22" grpId="0"/>
      <p:bldP spid="23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feld 38">
            <a:extLst>
              <a:ext uri="{FF2B5EF4-FFF2-40B4-BE49-F238E27FC236}">
                <a16:creationId xmlns="" xmlns:a16="http://schemas.microsoft.com/office/drawing/2014/main" id="{918E1088-B206-6AF3-917F-397696CB3E04}"/>
              </a:ext>
            </a:extLst>
          </p:cNvPr>
          <p:cNvSpPr txBox="1"/>
          <p:nvPr/>
        </p:nvSpPr>
        <p:spPr>
          <a:xfrm>
            <a:off x="233069" y="872757"/>
            <a:ext cx="45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b)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="" xmlns:a16="http://schemas.microsoft.com/office/drawing/2014/main" id="{3EF15497-10C8-2E9E-D1FC-E6FB030EADA4}"/>
              </a:ext>
            </a:extLst>
          </p:cNvPr>
          <p:cNvSpPr txBox="1"/>
          <p:nvPr/>
        </p:nvSpPr>
        <p:spPr>
          <a:xfrm>
            <a:off x="582474" y="872757"/>
            <a:ext cx="809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Schnittpunkt der beiden Kostenfunktionen wird errechnet: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="" xmlns:a16="http://schemas.microsoft.com/office/drawing/2014/main" id="{0FF27002-E186-D0E0-A983-2CFA99D07338}"/>
              </a:ext>
            </a:extLst>
          </p:cNvPr>
          <p:cNvSpPr txBox="1"/>
          <p:nvPr/>
        </p:nvSpPr>
        <p:spPr>
          <a:xfrm>
            <a:off x="2231415" y="1590491"/>
            <a:ext cx="42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</a:t>
            </a:r>
            <a:r>
              <a:rPr lang="de-DE" baseline="-25000" dirty="0"/>
              <a:t>f1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="" xmlns:a16="http://schemas.microsoft.com/office/drawing/2014/main" id="{EA6B6B5E-51C1-FE21-143A-EF9EB2E79F7F}"/>
              </a:ext>
            </a:extLst>
          </p:cNvPr>
          <p:cNvSpPr txBox="1"/>
          <p:nvPr/>
        </p:nvSpPr>
        <p:spPr>
          <a:xfrm>
            <a:off x="2603122" y="1590491"/>
            <a:ext cx="1129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 (</a:t>
            </a:r>
            <a:r>
              <a:rPr lang="de-DE" spc="100" dirty="0"/>
              <a:t>k</a:t>
            </a:r>
            <a:r>
              <a:rPr lang="de-DE" spc="100" baseline="-25000" dirty="0"/>
              <a:t>v1</a:t>
            </a:r>
            <a:r>
              <a:rPr lang="de-DE" dirty="0"/>
              <a:t> ∙ X)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="" xmlns:a16="http://schemas.microsoft.com/office/drawing/2014/main" id="{4D833E16-1CDC-C024-E0C3-D364642921AD}"/>
              </a:ext>
            </a:extLst>
          </p:cNvPr>
          <p:cNvSpPr txBox="1"/>
          <p:nvPr/>
        </p:nvSpPr>
        <p:spPr>
          <a:xfrm>
            <a:off x="3547259" y="1590491"/>
            <a:ext cx="42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="" xmlns:a16="http://schemas.microsoft.com/office/drawing/2014/main" id="{DFEB66E8-E19C-F63F-01A9-86AA65574AD2}"/>
              </a:ext>
            </a:extLst>
          </p:cNvPr>
          <p:cNvSpPr txBox="1"/>
          <p:nvPr/>
        </p:nvSpPr>
        <p:spPr>
          <a:xfrm>
            <a:off x="3792586" y="1590491"/>
            <a:ext cx="427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</a:t>
            </a:r>
            <a:r>
              <a:rPr lang="de-DE" baseline="-25000" dirty="0"/>
              <a:t>f2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="" xmlns:a16="http://schemas.microsoft.com/office/drawing/2014/main" id="{6EB0A747-5A24-C70B-5270-13B51F810DBF}"/>
              </a:ext>
            </a:extLst>
          </p:cNvPr>
          <p:cNvSpPr txBox="1"/>
          <p:nvPr/>
        </p:nvSpPr>
        <p:spPr>
          <a:xfrm>
            <a:off x="4164293" y="1590491"/>
            <a:ext cx="1129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 (</a:t>
            </a:r>
            <a:r>
              <a:rPr lang="de-DE" spc="100" dirty="0"/>
              <a:t>k</a:t>
            </a:r>
            <a:r>
              <a:rPr lang="de-DE" spc="100" baseline="-25000" dirty="0"/>
              <a:t>v2</a:t>
            </a:r>
            <a:r>
              <a:rPr lang="de-DE" dirty="0"/>
              <a:t> ∙ X)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="" xmlns:a16="http://schemas.microsoft.com/office/drawing/2014/main" id="{5E1D9DB6-1528-393C-FF58-00887777F86C}"/>
              </a:ext>
            </a:extLst>
          </p:cNvPr>
          <p:cNvSpPr txBox="1"/>
          <p:nvPr/>
        </p:nvSpPr>
        <p:spPr>
          <a:xfrm>
            <a:off x="297379" y="2040596"/>
            <a:ext cx="163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6.120.000,00 €</a:t>
            </a:r>
            <a:endParaRPr lang="de-DE" baseline="-25000" dirty="0"/>
          </a:p>
        </p:txBody>
      </p:sp>
      <p:sp>
        <p:nvSpPr>
          <p:cNvPr id="47" name="Textfeld 46">
            <a:extLst>
              <a:ext uri="{FF2B5EF4-FFF2-40B4-BE49-F238E27FC236}">
                <a16:creationId xmlns="" xmlns:a16="http://schemas.microsoft.com/office/drawing/2014/main" id="{06641747-8594-FBFB-DDAF-399231C76416}"/>
              </a:ext>
            </a:extLst>
          </p:cNvPr>
          <p:cNvSpPr txBox="1"/>
          <p:nvPr/>
        </p:nvSpPr>
        <p:spPr>
          <a:xfrm>
            <a:off x="3547259" y="2040596"/>
            <a:ext cx="42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="" xmlns:a16="http://schemas.microsoft.com/office/drawing/2014/main" id="{11BDE706-7583-988B-B72B-B44F3C23FE85}"/>
              </a:ext>
            </a:extLst>
          </p:cNvPr>
          <p:cNvSpPr txBox="1"/>
          <p:nvPr/>
        </p:nvSpPr>
        <p:spPr>
          <a:xfrm>
            <a:off x="1794254" y="2040596"/>
            <a:ext cx="2141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 (</a:t>
            </a:r>
            <a:r>
              <a:rPr lang="de-DE" spc="100" dirty="0"/>
              <a:t>8.000,00 €</a:t>
            </a:r>
            <a:r>
              <a:rPr lang="de-DE" dirty="0"/>
              <a:t> ∙ X)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="" xmlns:a16="http://schemas.microsoft.com/office/drawing/2014/main" id="{A01282B9-46F2-9099-4E97-B17DDD5DB752}"/>
              </a:ext>
            </a:extLst>
          </p:cNvPr>
          <p:cNvSpPr txBox="1"/>
          <p:nvPr/>
        </p:nvSpPr>
        <p:spPr>
          <a:xfrm>
            <a:off x="3797982" y="2040596"/>
            <a:ext cx="1636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8.750.000,00 €</a:t>
            </a:r>
            <a:endParaRPr lang="de-DE" baseline="-25000" dirty="0"/>
          </a:p>
        </p:txBody>
      </p:sp>
      <p:sp>
        <p:nvSpPr>
          <p:cNvPr id="50" name="Textfeld 49">
            <a:extLst>
              <a:ext uri="{FF2B5EF4-FFF2-40B4-BE49-F238E27FC236}">
                <a16:creationId xmlns="" xmlns:a16="http://schemas.microsoft.com/office/drawing/2014/main" id="{895E8E9D-2C04-640D-1222-6998F915BDD2}"/>
              </a:ext>
            </a:extLst>
          </p:cNvPr>
          <p:cNvSpPr txBox="1"/>
          <p:nvPr/>
        </p:nvSpPr>
        <p:spPr>
          <a:xfrm>
            <a:off x="5294282" y="2040596"/>
            <a:ext cx="2325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 (</a:t>
            </a:r>
            <a:r>
              <a:rPr lang="de-DE" spc="100" dirty="0"/>
              <a:t>7.600,00 €</a:t>
            </a:r>
            <a:r>
              <a:rPr lang="de-DE" dirty="0"/>
              <a:t> ∙ X)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="" xmlns:a16="http://schemas.microsoft.com/office/drawing/2014/main" id="{D887FE9B-747D-FAE1-DC61-A35F68C861FD}"/>
              </a:ext>
            </a:extLst>
          </p:cNvPr>
          <p:cNvSpPr txBox="1"/>
          <p:nvPr/>
        </p:nvSpPr>
        <p:spPr>
          <a:xfrm>
            <a:off x="3547259" y="2397435"/>
            <a:ext cx="42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="" xmlns:a16="http://schemas.microsoft.com/office/drawing/2014/main" id="{30B50FDC-97BC-4BE1-FD89-CC4143346B3D}"/>
              </a:ext>
            </a:extLst>
          </p:cNvPr>
          <p:cNvSpPr txBox="1"/>
          <p:nvPr/>
        </p:nvSpPr>
        <p:spPr>
          <a:xfrm>
            <a:off x="1755634" y="2397435"/>
            <a:ext cx="1851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pc="100" dirty="0"/>
              <a:t>8.000,00 €</a:t>
            </a:r>
            <a:r>
              <a:rPr lang="de-DE" dirty="0"/>
              <a:t> ∙ X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="" xmlns:a16="http://schemas.microsoft.com/office/drawing/2014/main" id="{E772871B-84E9-6525-B9F8-EF736F460D89}"/>
              </a:ext>
            </a:extLst>
          </p:cNvPr>
          <p:cNvSpPr txBox="1"/>
          <p:nvPr/>
        </p:nvSpPr>
        <p:spPr>
          <a:xfrm>
            <a:off x="3797982" y="2397435"/>
            <a:ext cx="1791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2.630.000,00 €</a:t>
            </a:r>
            <a:endParaRPr lang="de-DE" baseline="-25000" dirty="0"/>
          </a:p>
        </p:txBody>
      </p:sp>
      <p:sp>
        <p:nvSpPr>
          <p:cNvPr id="54" name="Textfeld 53">
            <a:extLst>
              <a:ext uri="{FF2B5EF4-FFF2-40B4-BE49-F238E27FC236}">
                <a16:creationId xmlns="" xmlns:a16="http://schemas.microsoft.com/office/drawing/2014/main" id="{49D6C552-0643-D4FF-1829-706D9BED8F5F}"/>
              </a:ext>
            </a:extLst>
          </p:cNvPr>
          <p:cNvSpPr txBox="1"/>
          <p:nvPr/>
        </p:nvSpPr>
        <p:spPr>
          <a:xfrm>
            <a:off x="1650380" y="2762202"/>
            <a:ext cx="1972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pc="100" dirty="0"/>
              <a:t>400,00 €</a:t>
            </a:r>
            <a:r>
              <a:rPr lang="de-DE" dirty="0"/>
              <a:t> ∙ X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="" xmlns:a16="http://schemas.microsoft.com/office/drawing/2014/main" id="{D631827D-B66F-BDF8-E480-A725E4E74061}"/>
              </a:ext>
            </a:extLst>
          </p:cNvPr>
          <p:cNvSpPr txBox="1"/>
          <p:nvPr/>
        </p:nvSpPr>
        <p:spPr>
          <a:xfrm>
            <a:off x="3785866" y="2739406"/>
            <a:ext cx="165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2.630.000,00 €</a:t>
            </a:r>
            <a:endParaRPr lang="de-DE" baseline="-25000" dirty="0"/>
          </a:p>
        </p:txBody>
      </p:sp>
      <p:sp>
        <p:nvSpPr>
          <p:cNvPr id="56" name="Textfeld 55">
            <a:extLst>
              <a:ext uri="{FF2B5EF4-FFF2-40B4-BE49-F238E27FC236}">
                <a16:creationId xmlns="" xmlns:a16="http://schemas.microsoft.com/office/drawing/2014/main" id="{A836B13C-FC47-3ED0-85F7-808EBC9397E7}"/>
              </a:ext>
            </a:extLst>
          </p:cNvPr>
          <p:cNvSpPr txBox="1"/>
          <p:nvPr/>
        </p:nvSpPr>
        <p:spPr>
          <a:xfrm>
            <a:off x="3547259" y="2739406"/>
            <a:ext cx="42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E2D378B1-DC7F-B0AB-D78F-C8CFC43958F1}"/>
              </a:ext>
            </a:extLst>
          </p:cNvPr>
          <p:cNvSpPr txBox="1"/>
          <p:nvPr/>
        </p:nvSpPr>
        <p:spPr>
          <a:xfrm>
            <a:off x="7119403" y="2035615"/>
            <a:ext cx="190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| - 6.120.000,00 €</a:t>
            </a:r>
            <a:endParaRPr lang="de-DE" baseline="-25000" dirty="0"/>
          </a:p>
        </p:txBody>
      </p:sp>
      <p:sp>
        <p:nvSpPr>
          <p:cNvPr id="3" name="Textfeld 2">
            <a:extLst>
              <a:ext uri="{FF2B5EF4-FFF2-40B4-BE49-F238E27FC236}">
                <a16:creationId xmlns="" xmlns:a16="http://schemas.microsoft.com/office/drawing/2014/main" id="{AEE2CBAA-C259-2652-8427-F0FA74E884B0}"/>
              </a:ext>
            </a:extLst>
          </p:cNvPr>
          <p:cNvSpPr txBox="1"/>
          <p:nvPr/>
        </p:nvSpPr>
        <p:spPr>
          <a:xfrm>
            <a:off x="5294282" y="2390001"/>
            <a:ext cx="2325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+ (</a:t>
            </a:r>
            <a:r>
              <a:rPr lang="de-DE" spc="100" dirty="0"/>
              <a:t>7.600,00 €</a:t>
            </a:r>
            <a:r>
              <a:rPr lang="de-DE" dirty="0"/>
              <a:t> ∙ X)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="" xmlns:a16="http://schemas.microsoft.com/office/drawing/2014/main" id="{5B4453F4-EA43-90B9-5E81-7F4A97C38494}"/>
              </a:ext>
            </a:extLst>
          </p:cNvPr>
          <p:cNvSpPr txBox="1"/>
          <p:nvPr/>
        </p:nvSpPr>
        <p:spPr>
          <a:xfrm>
            <a:off x="7119402" y="2370151"/>
            <a:ext cx="2113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| - (</a:t>
            </a:r>
            <a:r>
              <a:rPr lang="de-DE" spc="100" dirty="0"/>
              <a:t>7.600,00 €</a:t>
            </a:r>
            <a:r>
              <a:rPr lang="de-DE" dirty="0"/>
              <a:t> ∙ X)</a:t>
            </a:r>
            <a:endParaRPr lang="de-DE" baseline="-25000" dirty="0"/>
          </a:p>
        </p:txBody>
      </p:sp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AD1E584B-8CA0-2045-B181-46BEBEEF0FCC}"/>
              </a:ext>
            </a:extLst>
          </p:cNvPr>
          <p:cNvSpPr txBox="1"/>
          <p:nvPr/>
        </p:nvSpPr>
        <p:spPr>
          <a:xfrm>
            <a:off x="3003137" y="3104173"/>
            <a:ext cx="61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X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F354E807-44DE-AEA3-FE3E-BDC8DA724782}"/>
              </a:ext>
            </a:extLst>
          </p:cNvPr>
          <p:cNvSpPr txBox="1"/>
          <p:nvPr/>
        </p:nvSpPr>
        <p:spPr>
          <a:xfrm>
            <a:off x="3785866" y="3081377"/>
            <a:ext cx="165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6 575 Stück</a:t>
            </a:r>
            <a:endParaRPr lang="de-DE" b="1" baseline="-25000" dirty="0"/>
          </a:p>
        </p:txBody>
      </p:sp>
      <p:sp>
        <p:nvSpPr>
          <p:cNvPr id="7" name="Textfeld 6">
            <a:extLst>
              <a:ext uri="{FF2B5EF4-FFF2-40B4-BE49-F238E27FC236}">
                <a16:creationId xmlns="" xmlns:a16="http://schemas.microsoft.com/office/drawing/2014/main" id="{CF636AF0-130C-648A-547B-C46DB5471727}"/>
              </a:ext>
            </a:extLst>
          </p:cNvPr>
          <p:cNvSpPr txBox="1"/>
          <p:nvPr/>
        </p:nvSpPr>
        <p:spPr>
          <a:xfrm>
            <a:off x="3547259" y="3081377"/>
            <a:ext cx="42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="" xmlns:a16="http://schemas.microsoft.com/office/drawing/2014/main" id="{FB583BEE-14D6-A475-6576-F8283ED23712}"/>
              </a:ext>
            </a:extLst>
          </p:cNvPr>
          <p:cNvSpPr txBox="1"/>
          <p:nvPr/>
        </p:nvSpPr>
        <p:spPr>
          <a:xfrm>
            <a:off x="7119402" y="2741858"/>
            <a:ext cx="2113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| : 4</a:t>
            </a:r>
            <a:r>
              <a:rPr lang="de-DE" spc="100" dirty="0"/>
              <a:t>00,00 €</a:t>
            </a:r>
            <a:endParaRPr lang="de-DE" baseline="-25000" dirty="0"/>
          </a:p>
        </p:txBody>
      </p:sp>
    </p:spTree>
    <p:extLst>
      <p:ext uri="{BB962C8B-B14F-4D97-AF65-F5344CB8AC3E}">
        <p14:creationId xmlns:p14="http://schemas.microsoft.com/office/powerpoint/2010/main" val="2725963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2EC76D97-B760-79D3-1A9B-892014E3CBFA}"/>
              </a:ext>
            </a:extLst>
          </p:cNvPr>
          <p:cNvSpPr txBox="1"/>
          <p:nvPr/>
        </p:nvSpPr>
        <p:spPr>
          <a:xfrm>
            <a:off x="142688" y="667884"/>
            <a:ext cx="45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c)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="" xmlns:a16="http://schemas.microsoft.com/office/drawing/2014/main" id="{BBFD095A-2A63-2CE5-40FD-DA5DACA61AE8}"/>
              </a:ext>
            </a:extLst>
          </p:cNvPr>
          <p:cNvSpPr txBox="1"/>
          <p:nvPr/>
        </p:nvSpPr>
        <p:spPr>
          <a:xfrm>
            <a:off x="492690" y="668562"/>
            <a:ext cx="2034253" cy="369332"/>
          </a:xfrm>
          <a:prstGeom prst="rect">
            <a:avLst/>
          </a:prstGeom>
          <a:solidFill>
            <a:srgbClr val="0167B1">
              <a:alpha val="15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b="1" dirty="0"/>
              <a:t>Planungsvariante I: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="" xmlns:a16="http://schemas.microsoft.com/office/drawing/2014/main" id="{795BA266-7FAD-DB03-36A5-77EDF2F4DC11}"/>
              </a:ext>
            </a:extLst>
          </p:cNvPr>
          <p:cNvSpPr txBox="1"/>
          <p:nvPr/>
        </p:nvSpPr>
        <p:spPr>
          <a:xfrm>
            <a:off x="973921" y="1131925"/>
            <a:ext cx="150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Umsatz: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2D4BC666-5402-6121-4636-27AD01DA9EBA}"/>
              </a:ext>
            </a:extLst>
          </p:cNvPr>
          <p:cNvSpPr txBox="1"/>
          <p:nvPr/>
        </p:nvSpPr>
        <p:spPr>
          <a:xfrm>
            <a:off x="862411" y="1522372"/>
            <a:ext cx="131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- Kosten: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53B5FBB5-A615-36E3-068D-61DE90350C55}"/>
              </a:ext>
            </a:extLst>
          </p:cNvPr>
          <p:cNvSpPr txBox="1"/>
          <p:nvPr/>
        </p:nvSpPr>
        <p:spPr>
          <a:xfrm>
            <a:off x="862411" y="1942246"/>
            <a:ext cx="1391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Gewinn: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="" xmlns:a16="http://schemas.microsoft.com/office/drawing/2014/main" id="{F0FEDBAC-50BD-E0AE-BD19-BEF303459FA4}"/>
              </a:ext>
            </a:extLst>
          </p:cNvPr>
          <p:cNvSpPr txBox="1"/>
          <p:nvPr/>
        </p:nvSpPr>
        <p:spPr>
          <a:xfrm>
            <a:off x="3776901" y="1129341"/>
            <a:ext cx="248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12 000 ∙ 9.000,00 €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="" xmlns:a16="http://schemas.microsoft.com/office/drawing/2014/main" id="{0B79CE0F-9FE7-5EDC-DE84-038B41E36A92}"/>
              </a:ext>
            </a:extLst>
          </p:cNvPr>
          <p:cNvSpPr txBox="1"/>
          <p:nvPr/>
        </p:nvSpPr>
        <p:spPr>
          <a:xfrm>
            <a:off x="6258836" y="1121807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 108.000.000,00 €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="" xmlns:a16="http://schemas.microsoft.com/office/drawing/2014/main" id="{B6C4D5CD-6ACE-7433-B13C-85227A305DFF}"/>
              </a:ext>
            </a:extLst>
          </p:cNvPr>
          <p:cNvSpPr txBox="1"/>
          <p:nvPr/>
        </p:nvSpPr>
        <p:spPr>
          <a:xfrm>
            <a:off x="3627862" y="1515239"/>
            <a:ext cx="2697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+ (12 000 ∙ 8.000,00 €)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="" xmlns:a16="http://schemas.microsoft.com/office/drawing/2014/main" id="{CF45053E-1936-BFE1-B29E-EB4C059AA992}"/>
              </a:ext>
            </a:extLst>
          </p:cNvPr>
          <p:cNvSpPr txBox="1"/>
          <p:nvPr/>
        </p:nvSpPr>
        <p:spPr>
          <a:xfrm>
            <a:off x="6258836" y="1531195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 102.120.000,00 €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="" xmlns:a16="http://schemas.microsoft.com/office/drawing/2014/main" id="{436DCC88-F3A5-C195-79FA-36D0187A27AC}"/>
              </a:ext>
            </a:extLst>
          </p:cNvPr>
          <p:cNvSpPr txBox="1"/>
          <p:nvPr/>
        </p:nvSpPr>
        <p:spPr>
          <a:xfrm>
            <a:off x="2526943" y="1512865"/>
            <a:ext cx="1635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6.120.000,00 €</a:t>
            </a:r>
          </a:p>
        </p:txBody>
      </p:sp>
      <p:cxnSp>
        <p:nvCxnSpPr>
          <p:cNvPr id="12" name="Gerade Verbindung 11">
            <a:extLst>
              <a:ext uri="{FF2B5EF4-FFF2-40B4-BE49-F238E27FC236}">
                <a16:creationId xmlns="" xmlns:a16="http://schemas.microsoft.com/office/drawing/2014/main" id="{1C8AD4E2-F946-9C56-454B-169908B4A83B}"/>
              </a:ext>
            </a:extLst>
          </p:cNvPr>
          <p:cNvCxnSpPr>
            <a:cxnSpLocks/>
          </p:cNvCxnSpPr>
          <p:nvPr/>
        </p:nvCxnSpPr>
        <p:spPr>
          <a:xfrm>
            <a:off x="924584" y="1918517"/>
            <a:ext cx="7208372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="" xmlns:a16="http://schemas.microsoft.com/office/drawing/2014/main" id="{A003FF26-84F2-7741-E521-7E7B343B8B24}"/>
              </a:ext>
            </a:extLst>
          </p:cNvPr>
          <p:cNvSpPr txBox="1"/>
          <p:nvPr/>
        </p:nvSpPr>
        <p:spPr>
          <a:xfrm>
            <a:off x="6258836" y="1947507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    5.880.000,00 €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="" xmlns:a16="http://schemas.microsoft.com/office/drawing/2014/main" id="{6199A80E-3E34-1FC8-0160-9BB62F53098B}"/>
              </a:ext>
            </a:extLst>
          </p:cNvPr>
          <p:cNvSpPr txBox="1"/>
          <p:nvPr/>
        </p:nvSpPr>
        <p:spPr>
          <a:xfrm>
            <a:off x="862410" y="2363854"/>
            <a:ext cx="3211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Gesamtkapitalrentabilität: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="" xmlns:a16="http://schemas.microsoft.com/office/drawing/2014/main" id="{74D99C77-E0E0-9BDC-EC0B-5FBA958430EF}"/>
              </a:ext>
            </a:extLst>
          </p:cNvPr>
          <p:cNvSpPr txBox="1"/>
          <p:nvPr/>
        </p:nvSpPr>
        <p:spPr>
          <a:xfrm>
            <a:off x="3955683" y="2212759"/>
            <a:ext cx="2085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5.880 000,00 € ∙ 100</a:t>
            </a:r>
          </a:p>
          <a:p>
            <a:pPr algn="ctr"/>
            <a:r>
              <a:rPr lang="de-DE" dirty="0"/>
              <a:t>46.000.000,00 €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="" xmlns:a16="http://schemas.microsoft.com/office/drawing/2014/main" id="{CBB765CC-4BC6-BBAC-4866-191B970E8B65}"/>
              </a:ext>
            </a:extLst>
          </p:cNvPr>
          <p:cNvSpPr txBox="1"/>
          <p:nvPr/>
        </p:nvSpPr>
        <p:spPr>
          <a:xfrm>
            <a:off x="6258836" y="2398039"/>
            <a:ext cx="1494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12,8 %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="" xmlns:a16="http://schemas.microsoft.com/office/drawing/2014/main" id="{F257D3EA-DF78-656F-BB8B-CC98034B8661}"/>
              </a:ext>
            </a:extLst>
          </p:cNvPr>
          <p:cNvSpPr txBox="1"/>
          <p:nvPr/>
        </p:nvSpPr>
        <p:spPr>
          <a:xfrm>
            <a:off x="590047" y="3332939"/>
            <a:ext cx="2155903" cy="369332"/>
          </a:xfrm>
          <a:prstGeom prst="rect">
            <a:avLst/>
          </a:prstGeom>
          <a:solidFill>
            <a:srgbClr val="0167B1">
              <a:alpha val="15000"/>
            </a:srgbClr>
          </a:solidFill>
        </p:spPr>
        <p:txBody>
          <a:bodyPr wrap="square" rtlCol="0">
            <a:spAutoFit/>
          </a:bodyPr>
          <a:lstStyle/>
          <a:p>
            <a:r>
              <a:rPr lang="de-DE" b="1" dirty="0"/>
              <a:t>Planungsvariante II: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="" xmlns:a16="http://schemas.microsoft.com/office/drawing/2014/main" id="{23489CB7-CAAE-3270-7D55-DC9BC571986D}"/>
              </a:ext>
            </a:extLst>
          </p:cNvPr>
          <p:cNvSpPr txBox="1"/>
          <p:nvPr/>
        </p:nvSpPr>
        <p:spPr>
          <a:xfrm>
            <a:off x="973921" y="3829104"/>
            <a:ext cx="150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Umsatz: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="" xmlns:a16="http://schemas.microsoft.com/office/drawing/2014/main" id="{B6D9E111-9B42-8B94-95A4-F24A3F990F81}"/>
              </a:ext>
            </a:extLst>
          </p:cNvPr>
          <p:cNvSpPr txBox="1"/>
          <p:nvPr/>
        </p:nvSpPr>
        <p:spPr>
          <a:xfrm>
            <a:off x="862411" y="4257385"/>
            <a:ext cx="131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- Kosten: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="" xmlns:a16="http://schemas.microsoft.com/office/drawing/2014/main" id="{F2BE74D1-A815-6399-E5D9-64B9C8DCAFAC}"/>
              </a:ext>
            </a:extLst>
          </p:cNvPr>
          <p:cNvSpPr txBox="1"/>
          <p:nvPr/>
        </p:nvSpPr>
        <p:spPr>
          <a:xfrm>
            <a:off x="875911" y="4720103"/>
            <a:ext cx="1391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Gewinn: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="" xmlns:a16="http://schemas.microsoft.com/office/drawing/2014/main" id="{7EC77C64-CE6B-7FC5-1AC0-26AAC8329365}"/>
              </a:ext>
            </a:extLst>
          </p:cNvPr>
          <p:cNvSpPr txBox="1"/>
          <p:nvPr/>
        </p:nvSpPr>
        <p:spPr>
          <a:xfrm>
            <a:off x="4185760" y="3852005"/>
            <a:ext cx="2030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12 000 ∙ 9.000,00 €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="" xmlns:a16="http://schemas.microsoft.com/office/drawing/2014/main" id="{1B42775E-D217-00EA-0A9D-4DDA60F985C0}"/>
              </a:ext>
            </a:extLst>
          </p:cNvPr>
          <p:cNvSpPr txBox="1"/>
          <p:nvPr/>
        </p:nvSpPr>
        <p:spPr>
          <a:xfrm>
            <a:off x="6204158" y="3839274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 108.000.000,00 €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="" xmlns:a16="http://schemas.microsoft.com/office/drawing/2014/main" id="{7EAB8599-A76D-29CF-87E7-FA204B7FED40}"/>
              </a:ext>
            </a:extLst>
          </p:cNvPr>
          <p:cNvSpPr txBox="1"/>
          <p:nvPr/>
        </p:nvSpPr>
        <p:spPr>
          <a:xfrm>
            <a:off x="3955683" y="4257385"/>
            <a:ext cx="232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/>
              <a:t>+ (12 000 ∙ 7.600,00 €)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="" xmlns:a16="http://schemas.microsoft.com/office/drawing/2014/main" id="{0AB6803B-974B-20FB-C865-A8126A52E05E}"/>
              </a:ext>
            </a:extLst>
          </p:cNvPr>
          <p:cNvSpPr txBox="1"/>
          <p:nvPr/>
        </p:nvSpPr>
        <p:spPr>
          <a:xfrm>
            <a:off x="6204158" y="4248662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=   99.950.000,00 €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="" xmlns:a16="http://schemas.microsoft.com/office/drawing/2014/main" id="{7686D928-4B2B-6509-9DA3-561DC1027645}"/>
              </a:ext>
            </a:extLst>
          </p:cNvPr>
          <p:cNvSpPr txBox="1"/>
          <p:nvPr/>
        </p:nvSpPr>
        <p:spPr>
          <a:xfrm>
            <a:off x="2550248" y="4278090"/>
            <a:ext cx="1635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8.750.000,00 €</a:t>
            </a:r>
          </a:p>
        </p:txBody>
      </p:sp>
      <p:cxnSp>
        <p:nvCxnSpPr>
          <p:cNvPr id="27" name="Gerade Verbindung 26">
            <a:extLst>
              <a:ext uri="{FF2B5EF4-FFF2-40B4-BE49-F238E27FC236}">
                <a16:creationId xmlns="" xmlns:a16="http://schemas.microsoft.com/office/drawing/2014/main" id="{1675A4B7-D210-580A-FA88-1A62AAFE699F}"/>
              </a:ext>
            </a:extLst>
          </p:cNvPr>
          <p:cNvCxnSpPr>
            <a:cxnSpLocks/>
          </p:cNvCxnSpPr>
          <p:nvPr/>
        </p:nvCxnSpPr>
        <p:spPr>
          <a:xfrm>
            <a:off x="940068" y="4697800"/>
            <a:ext cx="7094264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="" xmlns:a16="http://schemas.microsoft.com/office/drawing/2014/main" id="{FB2E069C-72E4-9783-0FE6-D25BBC5B4619}"/>
              </a:ext>
            </a:extLst>
          </p:cNvPr>
          <p:cNvSpPr txBox="1"/>
          <p:nvPr/>
        </p:nvSpPr>
        <p:spPr>
          <a:xfrm>
            <a:off x="6204157" y="4728828"/>
            <a:ext cx="242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    8.050.000,00 €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="" xmlns:a16="http://schemas.microsoft.com/office/drawing/2014/main" id="{F80CEA6F-2BA5-A87F-CD26-39AEC7BCA71C}"/>
              </a:ext>
            </a:extLst>
          </p:cNvPr>
          <p:cNvSpPr txBox="1"/>
          <p:nvPr/>
        </p:nvSpPr>
        <p:spPr>
          <a:xfrm>
            <a:off x="875911" y="5358691"/>
            <a:ext cx="2818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Gesamtkapitalrentabilität: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="" xmlns:a16="http://schemas.microsoft.com/office/drawing/2014/main" id="{01066A65-A0C8-5B5E-8DC3-287714E6A6E0}"/>
              </a:ext>
            </a:extLst>
          </p:cNvPr>
          <p:cNvSpPr txBox="1"/>
          <p:nvPr/>
        </p:nvSpPr>
        <p:spPr>
          <a:xfrm>
            <a:off x="3843454" y="5236928"/>
            <a:ext cx="2222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u="sng" dirty="0"/>
              <a:t>8.050 000,00 € ∙ 100</a:t>
            </a:r>
          </a:p>
          <a:p>
            <a:pPr algn="ctr"/>
            <a:r>
              <a:rPr lang="de-DE" dirty="0"/>
              <a:t>66.000.000,00 €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="" xmlns:a16="http://schemas.microsoft.com/office/drawing/2014/main" id="{073E4CC1-5EC8-3717-5397-344A01D0D5A1}"/>
              </a:ext>
            </a:extLst>
          </p:cNvPr>
          <p:cNvSpPr txBox="1"/>
          <p:nvPr/>
        </p:nvSpPr>
        <p:spPr>
          <a:xfrm>
            <a:off x="6204158" y="5348406"/>
            <a:ext cx="1494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= 12,2 %</a:t>
            </a:r>
          </a:p>
        </p:txBody>
      </p:sp>
    </p:spTree>
    <p:extLst>
      <p:ext uri="{BB962C8B-B14F-4D97-AF65-F5344CB8AC3E}">
        <p14:creationId xmlns:p14="http://schemas.microsoft.com/office/powerpoint/2010/main" val="383982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E4BC5D31-E3A4-2E97-894D-DD8D18EB5E95}"/>
              </a:ext>
            </a:extLst>
          </p:cNvPr>
          <p:cNvSpPr txBox="1"/>
          <p:nvPr/>
        </p:nvSpPr>
        <p:spPr>
          <a:xfrm>
            <a:off x="142688" y="850870"/>
            <a:ext cx="45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c)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="" xmlns:a16="http://schemas.microsoft.com/office/drawing/2014/main" id="{E67738FA-0665-B868-2703-33CA321533AE}"/>
              </a:ext>
            </a:extLst>
          </p:cNvPr>
          <p:cNvSpPr txBox="1"/>
          <p:nvPr/>
        </p:nvSpPr>
        <p:spPr>
          <a:xfrm>
            <a:off x="552830" y="850870"/>
            <a:ext cx="8234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Planungsvariante I erhält mit einer Gesamtkapitalrentabilität von 12,8 % den Vorzug vor der Planungsvariante II mit einer Gesamtkaptalrentabilität von 12,2 %.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D8803DCF-C453-7CE5-91C2-5EA4A428695A}"/>
              </a:ext>
            </a:extLst>
          </p:cNvPr>
          <p:cNvSpPr txBox="1"/>
          <p:nvPr/>
        </p:nvSpPr>
        <p:spPr>
          <a:xfrm>
            <a:off x="552830" y="1595326"/>
            <a:ext cx="8234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Entscheidungsfindung ist bei den gegebenen Daten allerdings schwierig, weil die Renditen eng beieinander liegen.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4A029804-5097-61FC-5B28-2B4F441FEAEE}"/>
              </a:ext>
            </a:extLst>
          </p:cNvPr>
          <p:cNvSpPr txBox="1"/>
          <p:nvPr/>
        </p:nvSpPr>
        <p:spPr>
          <a:xfrm>
            <a:off x="552830" y="2339782"/>
            <a:ext cx="8234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höhere prognostizierte Gewinn in Höhe von 2.170.000,00 € (= 8.050.000,00 € - 5.880.000,00 €) könnte ausschlaggebend für Planungsvariante II sein.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="" xmlns:a16="http://schemas.microsoft.com/office/drawing/2014/main" id="{F45CE3FC-9451-137F-BF22-B0FE271CC1FF}"/>
              </a:ext>
            </a:extLst>
          </p:cNvPr>
          <p:cNvSpPr txBox="1"/>
          <p:nvPr/>
        </p:nvSpPr>
        <p:spPr>
          <a:xfrm>
            <a:off x="552830" y="3084237"/>
            <a:ext cx="8234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Planungsvariante II erfordert einen höheren Kapitaleinsatz von 20.000.000,00 €.</a:t>
            </a:r>
          </a:p>
          <a:p>
            <a:r>
              <a:rPr lang="de-DE" dirty="0"/>
              <a:t>Sie wird insbesondere dann bevorzugt, wenn ausreichend Investitionskapital zur Verfügung steht und keine anderweiten alternativen renditeträchtigen Anlagemöglichkeiten bestehen.</a:t>
            </a:r>
          </a:p>
        </p:txBody>
      </p:sp>
    </p:spTree>
    <p:extLst>
      <p:ext uri="{BB962C8B-B14F-4D97-AF65-F5344CB8AC3E}">
        <p14:creationId xmlns:p14="http://schemas.microsoft.com/office/powerpoint/2010/main" val="195971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">
  <a:themeElements>
    <a:clrScheme name="Verlag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2C66AB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432</Words>
  <Application>Microsoft Macintosh PowerPoint</Application>
  <PresentationFormat>Bildschirmpräsentation (4:3)</PresentationFormat>
  <Paragraphs>118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Jürgen Hermsen</dc:creator>
  <cp:keywords/>
  <dc:description/>
  <cp:lastModifiedBy>Anke</cp:lastModifiedBy>
  <cp:revision>51</cp:revision>
  <dcterms:created xsi:type="dcterms:W3CDTF">2023-08-04T09:35:20Z</dcterms:created>
  <dcterms:modified xsi:type="dcterms:W3CDTF">2026-03-19T11:22:49Z</dcterms:modified>
  <cp:category/>
</cp:coreProperties>
</file>